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7" r:id="rId5"/>
    <p:sldMasterId id="2147483700" r:id="rId6"/>
    <p:sldMasterId id="2147483713" r:id="rId7"/>
    <p:sldMasterId id="2147483726" r:id="rId8"/>
    <p:sldMasterId id="2147483740" r:id="rId9"/>
  </p:sldMasterIdLst>
  <p:notesMasterIdLst>
    <p:notesMasterId r:id="rId26"/>
  </p:notesMasterIdLst>
  <p:sldIdLst>
    <p:sldId id="393" r:id="rId10"/>
    <p:sldId id="428" r:id="rId11"/>
    <p:sldId id="686" r:id="rId12"/>
    <p:sldId id="634" r:id="rId13"/>
    <p:sldId id="724" r:id="rId14"/>
    <p:sldId id="427" r:id="rId15"/>
    <p:sldId id="264" r:id="rId16"/>
    <p:sldId id="692" r:id="rId17"/>
    <p:sldId id="690" r:id="rId18"/>
    <p:sldId id="420" r:id="rId19"/>
    <p:sldId id="718" r:id="rId20"/>
    <p:sldId id="726" r:id="rId21"/>
    <p:sldId id="642" r:id="rId22"/>
    <p:sldId id="421" r:id="rId23"/>
    <p:sldId id="688" r:id="rId24"/>
    <p:sldId id="394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4653" autoAdjust="0"/>
  </p:normalViewPr>
  <p:slideViewPr>
    <p:cSldViewPr snapToGrid="0">
      <p:cViewPr varScale="1">
        <p:scale>
          <a:sx n="69" d="100"/>
          <a:sy n="69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file\airQG\Air%20Emissions\Annual%20Inventory%20Compilation\2021data\Outputs\EU%20Regulation\Proxy%202021\Carbon_Budget_visual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file\airQG\Air%20Emissions\Annual%20Inventory%20Compilation\2021data\Outputs\EU%20Regulation\Proxy%202021\Carbon_Budget_visual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536917229693966E-2"/>
          <c:y val="2.736318407960199E-2"/>
          <c:w val="0.79371993808945462"/>
          <c:h val="0.885078936028518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'NEW Summary 1990-2021 GHG'!$A$398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B9CD9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45BDF3-1CC9-4093-B1B7-3C55D5A6D6A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F1629A-3BC2-4C0D-9A2F-AFD841FA46C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EC486F-77FA-4989-B283-243C41BA1BF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DAF311-44C5-4341-97C9-603EEB3E89FF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9AE7FE1-8C16-4D6A-BBF4-D9190ADA1252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70F-4774-A330-ACBB6537A97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GHG'!$B$398:$F$398</c:f>
              <c:numCache>
                <c:formatCode>0.00</c:formatCode>
                <c:ptCount val="5"/>
                <c:pt idx="0">
                  <c:v>20077.366104148325</c:v>
                </c:pt>
                <c:pt idx="1">
                  <c:v>21786.722078929906</c:v>
                </c:pt>
                <c:pt idx="2">
                  <c:v>20015.008190417611</c:v>
                </c:pt>
                <c:pt idx="3">
                  <c:v>22431.490595247498</c:v>
                </c:pt>
                <c:pt idx="4">
                  <c:v>23096.810181206132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GHG'!$B$402:$F$402</c15:f>
                <c15:dlblRangeCache>
                  <c:ptCount val="5"/>
                  <c:pt idx="0">
                    <c:v>36%</c:v>
                  </c:pt>
                  <c:pt idx="1">
                    <c:v>31%</c:v>
                  </c:pt>
                  <c:pt idx="2">
                    <c:v>32%</c:v>
                  </c:pt>
                  <c:pt idx="3">
                    <c:v>38%</c:v>
                  </c:pt>
                  <c:pt idx="4">
                    <c:v>38%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70F-4774-A330-ACBB6537A97E}"/>
            </c:ext>
          </c:extLst>
        </c:ser>
        <c:ser>
          <c:idx val="1"/>
          <c:order val="1"/>
          <c:tx>
            <c:strRef>
              <c:f>'NEW Summary 1990-2021 GHG'!$A$396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FA508A-5000-4905-84E1-98C780F1447E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201DFF-47EA-43F7-91EF-CBFC53F81A6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1AB03E-53AA-4D9D-94C8-2457440D27D1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B73893-6CE7-4206-8797-BE6EB4E4A4D1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F5D3B10-7026-4A47-9D74-64E8C1FBCFE3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70F-4774-A330-ACBB6537A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GHG'!$B$396:$F$396</c:f>
              <c:numCache>
                <c:formatCode>0.00</c:formatCode>
                <c:ptCount val="5"/>
                <c:pt idx="0">
                  <c:v>5143.4672028985415</c:v>
                </c:pt>
                <c:pt idx="1">
                  <c:v>10773.773875203971</c:v>
                </c:pt>
                <c:pt idx="2">
                  <c:v>11522.693567989936</c:v>
                </c:pt>
                <c:pt idx="3">
                  <c:v>10285.228610620959</c:v>
                </c:pt>
                <c:pt idx="4">
                  <c:v>10911.551882820448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GHG'!$B$403:$F$403</c15:f>
                <c15:dlblRangeCache>
                  <c:ptCount val="5"/>
                  <c:pt idx="0">
                    <c:v>9%</c:v>
                  </c:pt>
                  <c:pt idx="1">
                    <c:v>16%</c:v>
                  </c:pt>
                  <c:pt idx="2">
                    <c:v>18%</c:v>
                  </c:pt>
                  <c:pt idx="3">
                    <c:v>18%</c:v>
                  </c:pt>
                  <c:pt idx="4">
                    <c:v>18%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E70F-4774-A330-ACBB6537A97E}"/>
            </c:ext>
          </c:extLst>
        </c:ser>
        <c:ser>
          <c:idx val="5"/>
          <c:order val="2"/>
          <c:tx>
            <c:strRef>
              <c:f>'NEW Summary 1990-2021 GHG'!$A$393</c:f>
              <c:strCache>
                <c:ptCount val="1"/>
                <c:pt idx="0">
                  <c:v>Energy Industries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419E05-36A9-49DB-ABEA-2052D261D12A}" type="CELLRANGE">
                      <a:rPr lang="en-US"/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76D245-4411-473F-AB5A-A6751F0639B1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C6504A-CAF6-4347-8E6D-BB0D19BAD4C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0FD3F6F-7DFA-4ACD-9A36-668FD9500C9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DB52CC-AD75-42ED-9626-C5594A7E4B8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70F-4774-A330-ACBB6537A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GHG'!$B$393:$F$393</c:f>
              <c:numCache>
                <c:formatCode>0.00</c:formatCode>
                <c:ptCount val="5"/>
                <c:pt idx="0">
                  <c:v>11334.543936802416</c:v>
                </c:pt>
                <c:pt idx="1">
                  <c:v>16202.239183785132</c:v>
                </c:pt>
                <c:pt idx="2">
                  <c:v>13461.164760560536</c:v>
                </c:pt>
                <c:pt idx="3">
                  <c:v>8737.6457009483438</c:v>
                </c:pt>
                <c:pt idx="4">
                  <c:v>10272.175986685246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GHG'!$B$404:$F$404</c15:f>
                <c15:dlblRangeCache>
                  <c:ptCount val="5"/>
                  <c:pt idx="0">
                    <c:v>21%</c:v>
                  </c:pt>
                  <c:pt idx="1">
                    <c:v>23%</c:v>
                  </c:pt>
                  <c:pt idx="2">
                    <c:v>21%</c:v>
                  </c:pt>
                  <c:pt idx="3">
                    <c:v>15%</c:v>
                  </c:pt>
                  <c:pt idx="4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E70F-4774-A330-ACBB6537A97E}"/>
            </c:ext>
          </c:extLst>
        </c:ser>
        <c:ser>
          <c:idx val="2"/>
          <c:order val="3"/>
          <c:tx>
            <c:strRef>
              <c:f>'NEW Summary 1990-2021 GHG'!$A$394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AA46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419677872490996E-3"/>
                  <c:y val="2.7251184834123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2AB4F6-8467-4C65-A951-62CC446B879C}" type="CELLRANGE">
                      <a:rPr lang="en-US"/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IE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00151358017771"/>
                      <c:h val="2.18128895025562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1DC9F0-927C-4D4B-915A-0D0953C8258B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F54C46-A3C2-4641-BF97-BFC5B8C6042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C131CF-3182-4E29-84C2-003D20C65D4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687E91-F44D-49FB-BF93-1C9B8E92DD2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70F-4774-A330-ACBB6537A97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GHG'!$B$394:$F$394</c:f>
              <c:numCache>
                <c:formatCode>0.00</c:formatCode>
                <c:ptCount val="5"/>
                <c:pt idx="0">
                  <c:v>7571.3592911583273</c:v>
                </c:pt>
                <c:pt idx="1">
                  <c:v>7181.1030316353408</c:v>
                </c:pt>
                <c:pt idx="2">
                  <c:v>8972.0019370194132</c:v>
                </c:pt>
                <c:pt idx="3">
                  <c:v>7400.4418072298286</c:v>
                </c:pt>
                <c:pt idx="4">
                  <c:v>7039.6324422745647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GHG'!$B$405:$F$405</c15:f>
                <c15:dlblRangeCache>
                  <c:ptCount val="5"/>
                  <c:pt idx="0">
                    <c:v>14%</c:v>
                  </c:pt>
                  <c:pt idx="1">
                    <c:v>10%</c:v>
                  </c:pt>
                  <c:pt idx="2">
                    <c:v>14%</c:v>
                  </c:pt>
                  <c:pt idx="3">
                    <c:v>13%</c:v>
                  </c:pt>
                  <c:pt idx="4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E70F-4774-A330-ACBB6537A97E}"/>
            </c:ext>
          </c:extLst>
        </c:ser>
        <c:ser>
          <c:idx val="3"/>
          <c:order val="4"/>
          <c:tx>
            <c:strRef>
              <c:f>'NEW Summary 1990-2021 GHG'!$A$395</c:f>
              <c:strCache>
                <c:ptCount val="1"/>
                <c:pt idx="0">
                  <c:v>Manufacturing Combustion</c:v>
                </c:pt>
              </c:strCache>
            </c:strRef>
          </c:tx>
          <c:spPr>
            <a:solidFill>
              <a:srgbClr val="89A54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3F437A-8C27-4AC8-BDEF-E23E4ED8977A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9CCFB7-E474-483E-AD80-6EA0CEFDB278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963F27-B535-4091-9EA8-FFC7B90E1693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1779FF1-A686-4E2A-8274-A96AFBE5082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17138E-0AEA-417A-A438-7991B7ECB410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70F-4774-A330-ACBB6537A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GHG'!$B$395:$F$395</c:f>
              <c:numCache>
                <c:formatCode>0.00</c:formatCode>
                <c:ptCount val="5"/>
                <c:pt idx="0">
                  <c:v>4065.4846180495583</c:v>
                </c:pt>
                <c:pt idx="1">
                  <c:v>5413.5953055545233</c:v>
                </c:pt>
                <c:pt idx="2">
                  <c:v>4198.7828635684928</c:v>
                </c:pt>
                <c:pt idx="3">
                  <c:v>4551.9679871503167</c:v>
                </c:pt>
                <c:pt idx="4">
                  <c:v>4593.4464297294708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GHG'!$B$406:$F$406</c15:f>
                <c15:dlblRangeCache>
                  <c:ptCount val="5"/>
                  <c:pt idx="0">
                    <c:v>7%</c:v>
                  </c:pt>
                  <c:pt idx="1">
                    <c:v>8%</c:v>
                  </c:pt>
                  <c:pt idx="2">
                    <c:v>7%</c:v>
                  </c:pt>
                  <c:pt idx="3">
                    <c:v>8%</c:v>
                  </c:pt>
                  <c:pt idx="4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E70F-4774-A330-ACBB6537A97E}"/>
            </c:ext>
          </c:extLst>
        </c:ser>
        <c:ser>
          <c:idx val="4"/>
          <c:order val="5"/>
          <c:tx>
            <c:strRef>
              <c:f>'NEW Summary 1990-2021 GHG'!$A$397</c:f>
              <c:strCache>
                <c:ptCount val="1"/>
                <c:pt idx="0">
                  <c:v>Industrial Processes</c:v>
                </c:pt>
              </c:strCache>
            </c:strRef>
          </c:tx>
          <c:spPr>
            <a:solidFill>
              <a:srgbClr val="93A9C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8D7560-89DA-4ACF-80B2-A09069E668B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3FFCC3-7655-4A44-9947-7C7E68230E55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1B76C9-CA3C-4309-8842-9EFBDD631B5E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2A2F2D-AEA9-4E03-81B5-2244BF0CEEF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75BB18-9D91-400C-A3F8-5E28D592F32B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E70F-4774-A330-ACBB6537A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38100" tIns="19050" rIns="38100" bIns="19050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GHG'!$B$397:$F$397</c:f>
              <c:numCache>
                <c:formatCode>0.00</c:formatCode>
                <c:ptCount val="5"/>
                <c:pt idx="0">
                  <c:v>3161.8781360136027</c:v>
                </c:pt>
                <c:pt idx="1">
                  <c:v>3700.3576996935767</c:v>
                </c:pt>
                <c:pt idx="2">
                  <c:v>1463.4223311719384</c:v>
                </c:pt>
                <c:pt idx="3">
                  <c:v>2106.6397051049867</c:v>
                </c:pt>
                <c:pt idx="4">
                  <c:v>2459.8406026135654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GHG'!$B$407:$F$407</c15:f>
                <c15:dlblRangeCache>
                  <c:ptCount val="5"/>
                  <c:pt idx="0">
                    <c:v>6%</c:v>
                  </c:pt>
                  <c:pt idx="1">
                    <c:v>5%</c:v>
                  </c:pt>
                  <c:pt idx="2">
                    <c:v>2%</c:v>
                  </c:pt>
                  <c:pt idx="3">
                    <c:v>4%</c:v>
                  </c:pt>
                  <c:pt idx="4">
                    <c:v>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E70F-4774-A330-ACBB6537A97E}"/>
            </c:ext>
          </c:extLst>
        </c:ser>
        <c:ser>
          <c:idx val="6"/>
          <c:order val="6"/>
          <c:tx>
            <c:strRef>
              <c:f>'NEW Summary 1990-2021 GHG'!$A$349</c:f>
              <c:strCache>
                <c:ptCount val="1"/>
                <c:pt idx="0">
                  <c:v>Other Sectors</c:v>
                </c:pt>
              </c:strCache>
            </c:strRef>
          </c:tx>
          <c:spPr>
            <a:solidFill>
              <a:srgbClr val="71588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70EC9E-3B66-4844-925F-D3AD7D6FF4F0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70F-4774-A330-ACBB6537A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010055-C301-4AE9-88FD-8041A85C0BDD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E70F-4774-A330-ACBB6537A9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3AFFA2-5CBC-493B-8403-BF4C942A8F54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70F-4774-A330-ACBB6537A9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E4CE5E-610D-4D3F-AD49-6148E1356F8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70F-4774-A330-ACBB6537A9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C81D2C-AEDC-4794-8F9C-49C4B9377B5F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E70F-4774-A330-ACBB6537A97E}"/>
                </c:ext>
              </c:extLst>
            </c:dLbl>
            <c:numFmt formatCode="#,##0.0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'NEW Summary 1990-2021 GHG'!$B$392:$F$392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'NEW Summary 1990-2021 GHG'!$B$399:$F$399</c:f>
              <c:numCache>
                <c:formatCode>0.00</c:formatCode>
                <c:ptCount val="5"/>
                <c:pt idx="0">
                  <c:v>3886.7739807346743</c:v>
                </c:pt>
                <c:pt idx="1">
                  <c:v>4249.1183567195003</c:v>
                </c:pt>
                <c:pt idx="2">
                  <c:v>3125.815483951093</c:v>
                </c:pt>
                <c:pt idx="3">
                  <c:v>3252.3903923150528</c:v>
                </c:pt>
                <c:pt idx="4">
                  <c:v>3154.6280681823646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'NEW Summary 1990-2021 GHG'!$B$408:$F$408</c15:f>
                <c15:dlblRangeCache>
                  <c:ptCount val="5"/>
                  <c:pt idx="0">
                    <c:v>7%</c:v>
                  </c:pt>
                  <c:pt idx="1">
                    <c:v>6%</c:v>
                  </c:pt>
                  <c:pt idx="2">
                    <c:v>5%</c:v>
                  </c:pt>
                  <c:pt idx="3">
                    <c:v>6%</c:v>
                  </c:pt>
                  <c:pt idx="4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E70F-4774-A330-ACBB6537A9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6614912"/>
        <c:axId val="676615568"/>
      </c:barChart>
      <c:catAx>
        <c:axId val="6766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15568"/>
        <c:crosses val="autoZero"/>
        <c:auto val="1"/>
        <c:lblAlgn val="ctr"/>
        <c:lblOffset val="100"/>
        <c:noMultiLvlLbl val="0"/>
      </c:catAx>
      <c:valAx>
        <c:axId val="6766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149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Sources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A-467A-9FB2-CD73A12DE7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A-467A-9FB2-CD73A12DE7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9A-467A-9FB2-CD73A12DE7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9A-467A-9FB2-CD73A12DE7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9A-467A-9FB2-CD73A12DE7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9A-467A-9FB2-CD73A12DE7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9A-467A-9FB2-CD73A12DE7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PowerPoint]Additional Graphs'!$B$60:$B$66</c:f>
              <c:strCache>
                <c:ptCount val="7"/>
                <c:pt idx="0">
                  <c:v>Enteric fermentation</c:v>
                </c:pt>
                <c:pt idx="1">
                  <c:v>Manure management</c:v>
                </c:pt>
                <c:pt idx="2">
                  <c:v>Agricultural soils</c:v>
                </c:pt>
                <c:pt idx="3">
                  <c:v>Liming</c:v>
                </c:pt>
                <c:pt idx="4">
                  <c:v>Urea application</c:v>
                </c:pt>
                <c:pt idx="5">
                  <c:v>Agriculture/Forestry fuel combustion</c:v>
                </c:pt>
                <c:pt idx="6">
                  <c:v>Fishing</c:v>
                </c:pt>
              </c:strCache>
            </c:strRef>
          </c:cat>
          <c:val>
            <c:numRef>
              <c:f>'[Chart in Microsoft PowerPoint]Additional Graphs'!$AG$60:$AG$66</c:f>
              <c:numCache>
                <c:formatCode>0.000</c:formatCode>
                <c:ptCount val="7"/>
                <c:pt idx="0">
                  <c:v>12.313368953670143</c:v>
                </c:pt>
                <c:pt idx="1">
                  <c:v>2.2071221106414529</c:v>
                </c:pt>
                <c:pt idx="2">
                  <c:v>5.7534215692833195</c:v>
                </c:pt>
                <c:pt idx="3">
                  <c:v>0.39948303999999996</c:v>
                </c:pt>
                <c:pt idx="4">
                  <c:v>0.10646753333333334</c:v>
                </c:pt>
                <c:pt idx="5">
                  <c:v>0.5958419360463133</c:v>
                </c:pt>
                <c:pt idx="6">
                  <c:v>5.6616044346278031E-2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9A-467A-9FB2-CD73A12DE7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900" b="0" i="1"/>
              <a:t>Carbon Budget 1 - 295 Mt CO</a:t>
            </a:r>
            <a:r>
              <a:rPr lang="en-IE" sz="900" b="0" i="1" baseline="-25000"/>
              <a:t>2</a:t>
            </a:r>
            <a:r>
              <a:rPr lang="en-IE" sz="900" b="0" i="1"/>
              <a:t> eq  </a:t>
            </a:r>
          </a:p>
        </c:rich>
      </c:tx>
      <c:layout>
        <c:manualLayout>
          <c:xMode val="edge"/>
          <c:yMode val="edge"/>
          <c:x val="0.18478333469390784"/>
          <c:y val="0.90542214389826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6B7-4E48-8BA3-70AB5766C3B3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6B7-4E48-8BA3-70AB5766C3B3}"/>
              </c:ext>
            </c:extLst>
          </c:dPt>
          <c:dLbls>
            <c:dLbl>
              <c:idx val="0"/>
              <c:layout>
                <c:manualLayout>
                  <c:x val="4.3649951390383461E-2"/>
                  <c:y val="-3.10312301669710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Remaining</a:t>
                    </a:r>
                    <a:r>
                      <a:rPr lang="en-US" baseline="0"/>
                      <a:t>
</a:t>
                    </a:r>
                    <a:r>
                      <a:rPr lang="en-US" sz="1200" baseline="0"/>
                      <a:t>76.5%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88161517510593"/>
                      <c:h val="0.17067458014630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B7-4E48-8BA3-70AB5766C3B3}"/>
                </c:ext>
              </c:extLst>
            </c:dLbl>
            <c:dLbl>
              <c:idx val="1"/>
              <c:layout>
                <c:manualLayout>
                  <c:x val="-1.413760603204524E-2"/>
                  <c:y val="-3.17618855881651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2021</a:t>
                    </a:r>
                    <a:r>
                      <a:rPr lang="en-US" baseline="0"/>
                      <a:t>
</a:t>
                    </a:r>
                    <a:r>
                      <a:rPr lang="en-US" sz="1200" baseline="0"/>
                      <a:t>23.5%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579641847314"/>
                      <c:h val="0.168843973379344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B7-4E48-8BA3-70AB5766C3B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'2021'!$A$2:$A$3</c:f>
              <c:strCache>
                <c:ptCount val="2"/>
                <c:pt idx="0">
                  <c:v>Remaining Carbon Budget</c:v>
                </c:pt>
                <c:pt idx="1">
                  <c:v>2021 GHG emissions</c:v>
                </c:pt>
              </c:strCache>
            </c:strRef>
          </c:cat>
          <c:val>
            <c:numRef>
              <c:f>'2021'!$B$2:$B$3</c:f>
              <c:numCache>
                <c:formatCode>0.00</c:formatCode>
                <c:ptCount val="2"/>
                <c:pt idx="0" formatCode="_(* #,##0.00_);_(* \(#,##0.00\);_(* &quot;-&quot;??_);_(@_)">
                  <c:v>225.94357854152258</c:v>
                </c:pt>
                <c:pt idx="1">
                  <c:v>69.056421458477431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B7-4E48-8BA3-70AB5766C3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5.6747345502266774E-2"/>
          <c:w val="0.9"/>
          <c:h val="7.990112741589119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r"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'2021'!$G$2</c:f>
              <c:strCache>
                <c:ptCount val="1"/>
                <c:pt idx="0">
                  <c:v>National Total with LULUCF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'2021'!$H$1:$T$1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'2021'!$H$2:$T$2</c:f>
              <c:numCache>
                <c:formatCode>_-* #,##0_-;\-* #,##0_-;_-* "-"??_-;_-@_-</c:formatCode>
                <c:ptCount val="13"/>
                <c:pt idx="0">
                  <c:v>70235.254593325095</c:v>
                </c:pt>
                <c:pt idx="1">
                  <c:v>67750.036085787608</c:v>
                </c:pt>
                <c:pt idx="2">
                  <c:v>65708.7518701472</c:v>
                </c:pt>
                <c:pt idx="3">
                  <c:v>69321.970334474609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F-4663-A54A-58D51F3CD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884568"/>
        <c:axId val="2098889488"/>
      </c:barChart>
      <c:lineChart>
        <c:grouping val="standard"/>
        <c:varyColors val="0"/>
        <c:ser>
          <c:idx val="1"/>
          <c:order val="1"/>
          <c:tx>
            <c:strRef>
              <c:f>'2021'!$G$3</c:f>
              <c:strCache>
                <c:ptCount val="1"/>
                <c:pt idx="0">
                  <c:v>Target trajectory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  <a:tailEnd type="diamond"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7F-4663-A54A-58D51F3CDC42}"/>
              </c:ext>
            </c:extLst>
          </c:dPt>
          <c:cat>
            <c:numRef>
              <c:f>'2021'!$H$1:$T$1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'2021'!$H$3:$T$3</c:f>
              <c:numCache>
                <c:formatCode>General</c:formatCode>
                <c:ptCount val="13"/>
                <c:pt idx="4" formatCode="_-* #,##0_-;\-* #,##0_-;_-* &quot;-&quot;??_-;_-@_-">
                  <c:v>65443.448602947406</c:v>
                </c:pt>
                <c:pt idx="5" formatCode="_-* #,##0_-;\-* #,##0_-;_-* &quot;-&quot;??_-;_-@_-">
                  <c:v>61564.926871419884</c:v>
                </c:pt>
                <c:pt idx="6" formatCode="_-* #,##0_-;\-* #,##0_-;_-* &quot;-&quot;??_-;_-@_-">
                  <c:v>57686.405139892362</c:v>
                </c:pt>
                <c:pt idx="7" formatCode="_-* #,##0_-;\-* #,##0_-;_-* &quot;-&quot;??_-;_-@_-">
                  <c:v>53807.88340836484</c:v>
                </c:pt>
                <c:pt idx="8" formatCode="_-* #,##0_-;\-* #,##0_-;_-* &quot;-&quot;??_-;_-@_-">
                  <c:v>49929.361676838249</c:v>
                </c:pt>
                <c:pt idx="9" formatCode="_-* #,##0_-;\-* #,##0_-;_-* &quot;-&quot;??_-;_-@_-">
                  <c:v>46050.839945310727</c:v>
                </c:pt>
                <c:pt idx="10" formatCode="_-* #,##0_-;\-* #,##0_-;_-* &quot;-&quot;??_-;_-@_-">
                  <c:v>42172.318213783205</c:v>
                </c:pt>
                <c:pt idx="11" formatCode="_-* #,##0_-;\-* #,##0_-;_-* &quot;-&quot;??_-;_-@_-">
                  <c:v>38293.796482256614</c:v>
                </c:pt>
                <c:pt idx="12" formatCode="_-* #,##0_-;\-* #,##0_-;_-* &quot;-&quot;??_-;_-@_-">
                  <c:v>34415.274750729295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7F-4663-A54A-58D51F3CD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884568"/>
        <c:axId val="2098889488"/>
      </c:lineChart>
      <c:catAx>
        <c:axId val="20988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889488"/>
        <c:crosses val="autoZero"/>
        <c:auto val="1"/>
        <c:lblAlgn val="ctr"/>
        <c:lblOffset val="100"/>
        <c:tickLblSkip val="3"/>
        <c:noMultiLvlLbl val="0"/>
      </c:catAx>
      <c:valAx>
        <c:axId val="20988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>
                    <a:solidFill>
                      <a:sysClr val="windowText" lastClr="000000"/>
                    </a:solidFill>
                  </a:rPr>
                  <a:t>Mt CO</a:t>
                </a:r>
                <a:r>
                  <a:rPr lang="en-IE" sz="8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en-IE">
                    <a:solidFill>
                      <a:sysClr val="windowText" lastClr="000000"/>
                    </a:solidFill>
                  </a:rPr>
                  <a:t> 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88456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89D23-DF37-4A3A-B90D-66C561BEE45A}" type="doc">
      <dgm:prSet loTypeId="urn:microsoft.com/office/officeart/2005/8/layout/radial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D843980-394B-4A5E-B333-3518A4DE615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dirty="0"/>
            <a:t>Emission Statistics Team</a:t>
          </a:r>
        </a:p>
      </dgm:t>
    </dgm:pt>
    <dgm:pt modelId="{2DDFCBA2-696D-4674-AF68-1B0A5E58C49D}" type="parTrans" cxnId="{52A990D5-7D64-48F8-A120-5EAE44292D85}">
      <dgm:prSet/>
      <dgm:spPr/>
      <dgm:t>
        <a:bodyPr/>
        <a:lstStyle/>
        <a:p>
          <a:endParaRPr lang="en-IE"/>
        </a:p>
      </dgm:t>
    </dgm:pt>
    <dgm:pt modelId="{47C99BAC-AAE9-4339-AE03-E236BA5F4E8A}" type="sibTrans" cxnId="{52A990D5-7D64-48F8-A120-5EAE44292D85}">
      <dgm:prSet/>
      <dgm:spPr/>
      <dgm:t>
        <a:bodyPr/>
        <a:lstStyle/>
        <a:p>
          <a:endParaRPr lang="en-IE"/>
        </a:p>
      </dgm:t>
    </dgm:pt>
    <dgm:pt modelId="{7A1AE5E8-54B2-4188-ADC5-D990CB7ACF1B}">
      <dgm:prSet phldrT="[Text]"/>
      <dgm:spPr>
        <a:solidFill>
          <a:srgbClr val="008080"/>
        </a:solidFill>
      </dgm:spPr>
      <dgm:t>
        <a:bodyPr/>
        <a:lstStyle/>
        <a:p>
          <a:r>
            <a:rPr lang="en-IE" dirty="0"/>
            <a:t>SEAI</a:t>
          </a:r>
        </a:p>
      </dgm:t>
    </dgm:pt>
    <dgm:pt modelId="{FFC7BE2D-73B7-4C3D-9232-C46D33B52A69}" type="parTrans" cxnId="{F6958768-E37C-4D8E-A4C1-4636F7185CF0}">
      <dgm:prSet/>
      <dgm:spPr/>
      <dgm:t>
        <a:bodyPr/>
        <a:lstStyle/>
        <a:p>
          <a:endParaRPr lang="en-IE"/>
        </a:p>
      </dgm:t>
    </dgm:pt>
    <dgm:pt modelId="{6A75D9C9-DE06-432C-8DF3-72C3D73FC47A}" type="sibTrans" cxnId="{F6958768-E37C-4D8E-A4C1-4636F7185CF0}">
      <dgm:prSet/>
      <dgm:spPr/>
      <dgm:t>
        <a:bodyPr/>
        <a:lstStyle/>
        <a:p>
          <a:endParaRPr lang="en-IE"/>
        </a:p>
      </dgm:t>
    </dgm:pt>
    <dgm:pt modelId="{3B05096C-694F-4C04-B5C3-8FF345B816F3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/>
            <a:t>DAFM </a:t>
          </a:r>
        </a:p>
      </dgm:t>
    </dgm:pt>
    <dgm:pt modelId="{85E96E55-34E6-49FF-AD97-18338FA3586E}" type="parTrans" cxnId="{2DFE1F2C-304E-4AAE-B6E0-FB2AE3A714D3}">
      <dgm:prSet/>
      <dgm:spPr/>
      <dgm:t>
        <a:bodyPr/>
        <a:lstStyle/>
        <a:p>
          <a:endParaRPr lang="en-IE"/>
        </a:p>
      </dgm:t>
    </dgm:pt>
    <dgm:pt modelId="{393AEA7E-9B1F-4798-9BF0-96A4F13C6EFC}" type="sibTrans" cxnId="{2DFE1F2C-304E-4AAE-B6E0-FB2AE3A714D3}">
      <dgm:prSet/>
      <dgm:spPr/>
      <dgm:t>
        <a:bodyPr/>
        <a:lstStyle/>
        <a:p>
          <a:endParaRPr lang="en-IE"/>
        </a:p>
      </dgm:t>
    </dgm:pt>
    <dgm:pt modelId="{DE0C6EC8-E576-4922-B1FD-75C3C1243903}">
      <dgm:prSet phldrT="[Text]"/>
      <dgm:spPr/>
      <dgm:t>
        <a:bodyPr/>
        <a:lstStyle/>
        <a:p>
          <a:endParaRPr lang="en-IE" dirty="0"/>
        </a:p>
      </dgm:t>
    </dgm:pt>
    <dgm:pt modelId="{D482FFE9-8F03-410A-849F-F00AC5967C4C}" type="parTrans" cxnId="{AA12DDC6-6056-4C92-9251-53AAA13A59C6}">
      <dgm:prSet/>
      <dgm:spPr/>
      <dgm:t>
        <a:bodyPr/>
        <a:lstStyle/>
        <a:p>
          <a:endParaRPr lang="en-IE"/>
        </a:p>
      </dgm:t>
    </dgm:pt>
    <dgm:pt modelId="{66ECF58F-85EE-4B25-8C32-175F4845B78E}" type="sibTrans" cxnId="{AA12DDC6-6056-4C92-9251-53AAA13A59C6}">
      <dgm:prSet/>
      <dgm:spPr/>
      <dgm:t>
        <a:bodyPr/>
        <a:lstStyle/>
        <a:p>
          <a:endParaRPr lang="en-IE"/>
        </a:p>
      </dgm:t>
    </dgm:pt>
    <dgm:pt modelId="{631EED8D-9652-496A-AB6F-98C21DBF385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E" dirty="0" err="1"/>
            <a:t>Teagasc</a:t>
          </a:r>
          <a:endParaRPr lang="en-IE" dirty="0"/>
        </a:p>
      </dgm:t>
    </dgm:pt>
    <dgm:pt modelId="{E2C10FCF-5409-44C9-9B8D-0A4E7DFED377}" type="parTrans" cxnId="{C4FB9507-8B6C-43F9-A755-78F9EB031109}">
      <dgm:prSet/>
      <dgm:spPr/>
      <dgm:t>
        <a:bodyPr/>
        <a:lstStyle/>
        <a:p>
          <a:endParaRPr lang="en-IE"/>
        </a:p>
      </dgm:t>
    </dgm:pt>
    <dgm:pt modelId="{498FCC64-CB86-4B9C-B8A7-D9C46F7C1D81}" type="sibTrans" cxnId="{C4FB9507-8B6C-43F9-A755-78F9EB031109}">
      <dgm:prSet/>
      <dgm:spPr/>
      <dgm:t>
        <a:bodyPr/>
        <a:lstStyle/>
        <a:p>
          <a:endParaRPr lang="en-IE"/>
        </a:p>
      </dgm:t>
    </dgm:pt>
    <dgm:pt modelId="{0C25203E-5A66-4EDC-BE66-D3EFCAC788E0}">
      <dgm:prSet phldrT="[Text]"/>
      <dgm:spPr/>
      <dgm:t>
        <a:bodyPr/>
        <a:lstStyle/>
        <a:p>
          <a:r>
            <a:rPr lang="en-IE" dirty="0"/>
            <a:t>OEE</a:t>
          </a:r>
        </a:p>
        <a:p>
          <a:r>
            <a:rPr lang="en-IE" dirty="0"/>
            <a:t>EPA </a:t>
          </a:r>
        </a:p>
      </dgm:t>
    </dgm:pt>
    <dgm:pt modelId="{BCD2537C-79CC-4EF8-8E47-76873619E245}" type="parTrans" cxnId="{5CB842FD-BCFF-44AB-8AAD-C9FB64E95103}">
      <dgm:prSet/>
      <dgm:spPr/>
      <dgm:t>
        <a:bodyPr/>
        <a:lstStyle/>
        <a:p>
          <a:endParaRPr lang="en-IE"/>
        </a:p>
      </dgm:t>
    </dgm:pt>
    <dgm:pt modelId="{2F6955CE-FD72-4F07-8A96-3CDBBF923A49}" type="sibTrans" cxnId="{5CB842FD-BCFF-44AB-8AAD-C9FB64E95103}">
      <dgm:prSet/>
      <dgm:spPr/>
      <dgm:t>
        <a:bodyPr/>
        <a:lstStyle/>
        <a:p>
          <a:endParaRPr lang="en-IE"/>
        </a:p>
      </dgm:t>
    </dgm:pt>
    <dgm:pt modelId="{C48A52EE-0785-42B4-830C-CDEC88967F51}">
      <dgm:prSet phldrT="[Text]"/>
      <dgm:spPr/>
      <dgm:t>
        <a:bodyPr/>
        <a:lstStyle/>
        <a:p>
          <a:r>
            <a:rPr lang="en-IE" dirty="0"/>
            <a:t>Emissions Trading MRV</a:t>
          </a:r>
        </a:p>
        <a:p>
          <a:r>
            <a:rPr lang="en-IE" dirty="0"/>
            <a:t> EPA </a:t>
          </a:r>
        </a:p>
      </dgm:t>
    </dgm:pt>
    <dgm:pt modelId="{A37944A7-85FE-4E73-9813-B94388649065}" type="parTrans" cxnId="{CCD89968-3DF3-4A51-B90C-B49BCD0F09CF}">
      <dgm:prSet/>
      <dgm:spPr/>
      <dgm:t>
        <a:bodyPr/>
        <a:lstStyle/>
        <a:p>
          <a:endParaRPr lang="en-IE"/>
        </a:p>
      </dgm:t>
    </dgm:pt>
    <dgm:pt modelId="{0CD2F75B-E271-408A-A30B-C6CE6021E25D}" type="sibTrans" cxnId="{CCD89968-3DF3-4A51-B90C-B49BCD0F09CF}">
      <dgm:prSet/>
      <dgm:spPr/>
      <dgm:t>
        <a:bodyPr/>
        <a:lstStyle/>
        <a:p>
          <a:endParaRPr lang="en-IE"/>
        </a:p>
      </dgm:t>
    </dgm:pt>
    <dgm:pt modelId="{5D23C926-A39E-4919-82B9-D7D5907EB14C}">
      <dgm:prSet phldrT="[Text]"/>
      <dgm:spPr/>
      <dgm:t>
        <a:bodyPr/>
        <a:lstStyle/>
        <a:p>
          <a:r>
            <a:rPr lang="en-IE" dirty="0"/>
            <a:t>Emissions Trading Registry EPA </a:t>
          </a:r>
        </a:p>
      </dgm:t>
    </dgm:pt>
    <dgm:pt modelId="{375CA6DC-8A0E-44BD-A821-023D33E51C2E}" type="parTrans" cxnId="{FE085AE5-6812-4AC9-9D06-E345B0E77271}">
      <dgm:prSet/>
      <dgm:spPr/>
      <dgm:t>
        <a:bodyPr/>
        <a:lstStyle/>
        <a:p>
          <a:endParaRPr lang="en-IE"/>
        </a:p>
      </dgm:t>
    </dgm:pt>
    <dgm:pt modelId="{D7D182A4-2EBA-49AB-9E0F-3CCCFD8A3FC2}" type="sibTrans" cxnId="{FE085AE5-6812-4AC9-9D06-E345B0E77271}">
      <dgm:prSet/>
      <dgm:spPr/>
      <dgm:t>
        <a:bodyPr/>
        <a:lstStyle/>
        <a:p>
          <a:endParaRPr lang="en-IE"/>
        </a:p>
      </dgm:t>
    </dgm:pt>
    <dgm:pt modelId="{2EABCAF1-8EA1-4926-9B31-5D1B04814D88}">
      <dgm:prSet phldrT="[Text]"/>
      <dgm:spPr/>
      <dgm:t>
        <a:bodyPr/>
        <a:lstStyle/>
        <a:p>
          <a:r>
            <a:rPr lang="en-IE" dirty="0"/>
            <a:t>Waste Statistics EPA</a:t>
          </a:r>
        </a:p>
      </dgm:t>
    </dgm:pt>
    <dgm:pt modelId="{F7A01625-3B80-46F9-8FEA-BD7E0955409F}" type="parTrans" cxnId="{BAB6034E-CDB5-43AB-B9F4-A72CDCD55BD7}">
      <dgm:prSet/>
      <dgm:spPr/>
      <dgm:t>
        <a:bodyPr/>
        <a:lstStyle/>
        <a:p>
          <a:endParaRPr lang="en-IE"/>
        </a:p>
      </dgm:t>
    </dgm:pt>
    <dgm:pt modelId="{49D5AFBA-2F0F-4CFA-95FC-2243E47752AE}" type="sibTrans" cxnId="{BAB6034E-CDB5-43AB-B9F4-A72CDCD55BD7}">
      <dgm:prSet/>
      <dgm:spPr/>
      <dgm:t>
        <a:bodyPr/>
        <a:lstStyle/>
        <a:p>
          <a:endParaRPr lang="en-IE"/>
        </a:p>
      </dgm:t>
    </dgm:pt>
    <dgm:pt modelId="{C0597994-BDBC-4AE1-9D00-A3DAFA799C65}">
      <dgm:prSet phldrT="[Text]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IE" dirty="0"/>
            <a:t>Marine Institute</a:t>
          </a:r>
        </a:p>
      </dgm:t>
    </dgm:pt>
    <dgm:pt modelId="{C19E0592-5D15-476D-B6EF-95D53C758C50}" type="parTrans" cxnId="{1CFCBE8C-5D0B-4C4D-AC63-640F6737F1E7}">
      <dgm:prSet/>
      <dgm:spPr/>
      <dgm:t>
        <a:bodyPr/>
        <a:lstStyle/>
        <a:p>
          <a:endParaRPr lang="en-IE"/>
        </a:p>
      </dgm:t>
    </dgm:pt>
    <dgm:pt modelId="{38C6D643-697D-498D-A9CA-4509B651AF8F}" type="sibTrans" cxnId="{1CFCBE8C-5D0B-4C4D-AC63-640F6737F1E7}">
      <dgm:prSet/>
      <dgm:spPr/>
      <dgm:t>
        <a:bodyPr/>
        <a:lstStyle/>
        <a:p>
          <a:endParaRPr lang="en-IE"/>
        </a:p>
      </dgm:t>
    </dgm:pt>
    <dgm:pt modelId="{DC917566-5B24-4208-835F-CEAE188A5CBD}">
      <dgm:prSet phldrT="[Text]"/>
      <dgm:spPr/>
      <dgm:t>
        <a:bodyPr/>
        <a:lstStyle/>
        <a:p>
          <a:r>
            <a:rPr lang="en-IE" dirty="0"/>
            <a:t>EPA Research </a:t>
          </a:r>
        </a:p>
      </dgm:t>
    </dgm:pt>
    <dgm:pt modelId="{85F1122E-3086-4E29-944D-63291198419C}" type="parTrans" cxnId="{3DD258A4-1D8A-4E3A-A183-B1AED8F2E591}">
      <dgm:prSet/>
      <dgm:spPr/>
      <dgm:t>
        <a:bodyPr/>
        <a:lstStyle/>
        <a:p>
          <a:endParaRPr lang="en-IE"/>
        </a:p>
      </dgm:t>
    </dgm:pt>
    <dgm:pt modelId="{737D6EC9-2EBE-408D-AA4E-D03746A89CB3}" type="sibTrans" cxnId="{3DD258A4-1D8A-4E3A-A183-B1AED8F2E591}">
      <dgm:prSet/>
      <dgm:spPr/>
      <dgm:t>
        <a:bodyPr/>
        <a:lstStyle/>
        <a:p>
          <a:endParaRPr lang="en-IE"/>
        </a:p>
      </dgm:t>
    </dgm:pt>
    <dgm:pt modelId="{25809381-0EE8-4A89-B24D-A42E17A5ADD9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IE"/>
            <a:t>Gas Networks Ireland</a:t>
          </a:r>
          <a:endParaRPr lang="en-IE" dirty="0"/>
        </a:p>
      </dgm:t>
    </dgm:pt>
    <dgm:pt modelId="{48551328-1DD8-4806-A20F-39F979D90852}" type="parTrans" cxnId="{3114AF74-CA28-4E46-BD93-836E4793FB2C}">
      <dgm:prSet/>
      <dgm:spPr/>
      <dgm:t>
        <a:bodyPr/>
        <a:lstStyle/>
        <a:p>
          <a:endParaRPr lang="en-IE"/>
        </a:p>
      </dgm:t>
    </dgm:pt>
    <dgm:pt modelId="{7F83C3F4-1A74-4A46-873B-89EE1E5AFA62}" type="sibTrans" cxnId="{3114AF74-CA28-4E46-BD93-836E4793FB2C}">
      <dgm:prSet/>
      <dgm:spPr/>
      <dgm:t>
        <a:bodyPr/>
        <a:lstStyle/>
        <a:p>
          <a:endParaRPr lang="en-IE"/>
        </a:p>
      </dgm:t>
    </dgm:pt>
    <dgm:pt modelId="{56AFC3F8-3EFD-4020-AC65-D6E2BB9779AA}">
      <dgm:prSet phldrT="[Text]"/>
      <dgm:spPr>
        <a:solidFill>
          <a:srgbClr val="FFC000"/>
        </a:solidFill>
        <a:ln>
          <a:solidFill>
            <a:srgbClr val="FF9900"/>
          </a:solidFill>
        </a:ln>
      </dgm:spPr>
      <dgm:t>
        <a:bodyPr/>
        <a:lstStyle/>
        <a:p>
          <a:r>
            <a:rPr lang="en-IE" dirty="0"/>
            <a:t>CSO</a:t>
          </a:r>
        </a:p>
      </dgm:t>
    </dgm:pt>
    <dgm:pt modelId="{5FB78AAF-D6D9-4748-B4B9-9A19D212C120}" type="parTrans" cxnId="{6F3BF9BE-A503-4EDA-B70B-E4AE42FC4B7F}">
      <dgm:prSet/>
      <dgm:spPr/>
      <dgm:t>
        <a:bodyPr/>
        <a:lstStyle/>
        <a:p>
          <a:endParaRPr lang="en-IE"/>
        </a:p>
      </dgm:t>
    </dgm:pt>
    <dgm:pt modelId="{67F75AD3-132C-4CA6-AAFF-1EDDFFF759B3}" type="sibTrans" cxnId="{6F3BF9BE-A503-4EDA-B70B-E4AE42FC4B7F}">
      <dgm:prSet/>
      <dgm:spPr/>
      <dgm:t>
        <a:bodyPr/>
        <a:lstStyle/>
        <a:p>
          <a:endParaRPr lang="en-IE"/>
        </a:p>
      </dgm:t>
    </dgm:pt>
    <dgm:pt modelId="{06219DBD-0AF1-4F95-B0C9-7D2BF3B8FC1B}" type="pres">
      <dgm:prSet presAssocID="{39A89D23-DF37-4A3A-B90D-66C561BEE4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EA57E5-3AC6-4CBD-AC63-E9650803158A}" type="pres">
      <dgm:prSet presAssocID="{DD843980-394B-4A5E-B333-3518A4DE6154}" presName="centerShape" presStyleLbl="node0" presStyleIdx="0" presStyleCnt="1"/>
      <dgm:spPr/>
    </dgm:pt>
    <dgm:pt modelId="{5A55D90B-789B-4C8A-86B8-50BD0DCE6AA0}" type="pres">
      <dgm:prSet presAssocID="{FFC7BE2D-73B7-4C3D-9232-C46D33B52A69}" presName="Name9" presStyleLbl="parChTrans1D2" presStyleIdx="0" presStyleCnt="11"/>
      <dgm:spPr/>
    </dgm:pt>
    <dgm:pt modelId="{90CB9E19-1FEE-4917-99FA-92F836831758}" type="pres">
      <dgm:prSet presAssocID="{FFC7BE2D-73B7-4C3D-9232-C46D33B52A69}" presName="connTx" presStyleLbl="parChTrans1D2" presStyleIdx="0" presStyleCnt="11"/>
      <dgm:spPr/>
    </dgm:pt>
    <dgm:pt modelId="{BAC47531-9A9C-4F55-850B-084462C89626}" type="pres">
      <dgm:prSet presAssocID="{7A1AE5E8-54B2-4188-ADC5-D990CB7ACF1B}" presName="node" presStyleLbl="node1" presStyleIdx="0" presStyleCnt="11">
        <dgm:presLayoutVars>
          <dgm:bulletEnabled val="1"/>
        </dgm:presLayoutVars>
      </dgm:prSet>
      <dgm:spPr/>
    </dgm:pt>
    <dgm:pt modelId="{1B637201-E614-47DB-8AF1-04A0259906A2}" type="pres">
      <dgm:prSet presAssocID="{E2C10FCF-5409-44C9-9B8D-0A4E7DFED377}" presName="Name9" presStyleLbl="parChTrans1D2" presStyleIdx="1" presStyleCnt="11"/>
      <dgm:spPr/>
    </dgm:pt>
    <dgm:pt modelId="{BC8B8AA2-1135-4901-8044-12E9B7027967}" type="pres">
      <dgm:prSet presAssocID="{E2C10FCF-5409-44C9-9B8D-0A4E7DFED377}" presName="connTx" presStyleLbl="parChTrans1D2" presStyleIdx="1" presStyleCnt="11"/>
      <dgm:spPr/>
    </dgm:pt>
    <dgm:pt modelId="{DFD2A43F-9A29-4AF2-AB10-59B2CF673ED9}" type="pres">
      <dgm:prSet presAssocID="{631EED8D-9652-496A-AB6F-98C21DBF385B}" presName="node" presStyleLbl="node1" presStyleIdx="1" presStyleCnt="11">
        <dgm:presLayoutVars>
          <dgm:bulletEnabled val="1"/>
        </dgm:presLayoutVars>
      </dgm:prSet>
      <dgm:spPr/>
    </dgm:pt>
    <dgm:pt modelId="{A933D6E6-3027-41A1-ADC2-F0D1B153EB9A}" type="pres">
      <dgm:prSet presAssocID="{BCD2537C-79CC-4EF8-8E47-76873619E245}" presName="Name9" presStyleLbl="parChTrans1D2" presStyleIdx="2" presStyleCnt="11"/>
      <dgm:spPr/>
    </dgm:pt>
    <dgm:pt modelId="{43BD4FA6-A8E5-46A6-B0AF-D15D21AE1ADF}" type="pres">
      <dgm:prSet presAssocID="{BCD2537C-79CC-4EF8-8E47-76873619E245}" presName="connTx" presStyleLbl="parChTrans1D2" presStyleIdx="2" presStyleCnt="11"/>
      <dgm:spPr/>
    </dgm:pt>
    <dgm:pt modelId="{1103E385-8F8F-494F-8ECD-CD30392A1BE9}" type="pres">
      <dgm:prSet presAssocID="{0C25203E-5A66-4EDC-BE66-D3EFCAC788E0}" presName="node" presStyleLbl="node1" presStyleIdx="2" presStyleCnt="11">
        <dgm:presLayoutVars>
          <dgm:bulletEnabled val="1"/>
        </dgm:presLayoutVars>
      </dgm:prSet>
      <dgm:spPr/>
    </dgm:pt>
    <dgm:pt modelId="{3027AB12-1555-40C0-BE0D-2F149920C994}" type="pres">
      <dgm:prSet presAssocID="{A37944A7-85FE-4E73-9813-B94388649065}" presName="Name9" presStyleLbl="parChTrans1D2" presStyleIdx="3" presStyleCnt="11"/>
      <dgm:spPr/>
    </dgm:pt>
    <dgm:pt modelId="{9DC6668C-8CD9-4FAD-9D74-D5C74095D877}" type="pres">
      <dgm:prSet presAssocID="{A37944A7-85FE-4E73-9813-B94388649065}" presName="connTx" presStyleLbl="parChTrans1D2" presStyleIdx="3" presStyleCnt="11"/>
      <dgm:spPr/>
    </dgm:pt>
    <dgm:pt modelId="{E3792795-3B88-4EC3-A262-F74FF360ED08}" type="pres">
      <dgm:prSet presAssocID="{C48A52EE-0785-42B4-830C-CDEC88967F51}" presName="node" presStyleLbl="node1" presStyleIdx="3" presStyleCnt="11">
        <dgm:presLayoutVars>
          <dgm:bulletEnabled val="1"/>
        </dgm:presLayoutVars>
      </dgm:prSet>
      <dgm:spPr/>
    </dgm:pt>
    <dgm:pt modelId="{058EA40F-E310-47E8-BE8B-0D31B7E0F724}" type="pres">
      <dgm:prSet presAssocID="{375CA6DC-8A0E-44BD-A821-023D33E51C2E}" presName="Name9" presStyleLbl="parChTrans1D2" presStyleIdx="4" presStyleCnt="11"/>
      <dgm:spPr/>
    </dgm:pt>
    <dgm:pt modelId="{0AA28753-5AAC-4A74-95DC-9684F84D74DD}" type="pres">
      <dgm:prSet presAssocID="{375CA6DC-8A0E-44BD-A821-023D33E51C2E}" presName="connTx" presStyleLbl="parChTrans1D2" presStyleIdx="4" presStyleCnt="11"/>
      <dgm:spPr/>
    </dgm:pt>
    <dgm:pt modelId="{C6EFFBE2-9891-4CC4-A0F5-B91D2C60632B}" type="pres">
      <dgm:prSet presAssocID="{5D23C926-A39E-4919-82B9-D7D5907EB14C}" presName="node" presStyleLbl="node1" presStyleIdx="4" presStyleCnt="11">
        <dgm:presLayoutVars>
          <dgm:bulletEnabled val="1"/>
        </dgm:presLayoutVars>
      </dgm:prSet>
      <dgm:spPr/>
    </dgm:pt>
    <dgm:pt modelId="{0626B252-52BE-47EF-8AE8-1C15090915A9}" type="pres">
      <dgm:prSet presAssocID="{F7A01625-3B80-46F9-8FEA-BD7E0955409F}" presName="Name9" presStyleLbl="parChTrans1D2" presStyleIdx="5" presStyleCnt="11"/>
      <dgm:spPr/>
    </dgm:pt>
    <dgm:pt modelId="{F9C978F6-AF30-488B-BBD3-7B2A51B8ACA9}" type="pres">
      <dgm:prSet presAssocID="{F7A01625-3B80-46F9-8FEA-BD7E0955409F}" presName="connTx" presStyleLbl="parChTrans1D2" presStyleIdx="5" presStyleCnt="11"/>
      <dgm:spPr/>
    </dgm:pt>
    <dgm:pt modelId="{1FA79F75-6BC9-4D49-A655-FCFECA70E056}" type="pres">
      <dgm:prSet presAssocID="{2EABCAF1-8EA1-4926-9B31-5D1B04814D88}" presName="node" presStyleLbl="node1" presStyleIdx="5" presStyleCnt="11">
        <dgm:presLayoutVars>
          <dgm:bulletEnabled val="1"/>
        </dgm:presLayoutVars>
      </dgm:prSet>
      <dgm:spPr/>
    </dgm:pt>
    <dgm:pt modelId="{C90D88C6-1B21-4818-8448-967C06DFC2E2}" type="pres">
      <dgm:prSet presAssocID="{85F1122E-3086-4E29-944D-63291198419C}" presName="Name9" presStyleLbl="parChTrans1D2" presStyleIdx="6" presStyleCnt="11"/>
      <dgm:spPr/>
    </dgm:pt>
    <dgm:pt modelId="{687C91DF-3C67-45C8-A4CF-3520E6C11412}" type="pres">
      <dgm:prSet presAssocID="{85F1122E-3086-4E29-944D-63291198419C}" presName="connTx" presStyleLbl="parChTrans1D2" presStyleIdx="6" presStyleCnt="11"/>
      <dgm:spPr/>
    </dgm:pt>
    <dgm:pt modelId="{31466A9C-F318-4F50-A851-52DF4EEBFF9A}" type="pres">
      <dgm:prSet presAssocID="{DC917566-5B24-4208-835F-CEAE188A5CBD}" presName="node" presStyleLbl="node1" presStyleIdx="6" presStyleCnt="11">
        <dgm:presLayoutVars>
          <dgm:bulletEnabled val="1"/>
        </dgm:presLayoutVars>
      </dgm:prSet>
      <dgm:spPr/>
    </dgm:pt>
    <dgm:pt modelId="{2BC8EE3F-F08F-4CF3-8076-9D866C6FAF72}" type="pres">
      <dgm:prSet presAssocID="{48551328-1DD8-4806-A20F-39F979D90852}" presName="Name9" presStyleLbl="parChTrans1D2" presStyleIdx="7" presStyleCnt="11"/>
      <dgm:spPr/>
    </dgm:pt>
    <dgm:pt modelId="{9312E0FD-2E86-4D28-B2C1-B96A861375B7}" type="pres">
      <dgm:prSet presAssocID="{48551328-1DD8-4806-A20F-39F979D90852}" presName="connTx" presStyleLbl="parChTrans1D2" presStyleIdx="7" presStyleCnt="11"/>
      <dgm:spPr/>
    </dgm:pt>
    <dgm:pt modelId="{E6C66C52-E497-43C1-88EC-D7D3BEFA0D81}" type="pres">
      <dgm:prSet presAssocID="{25809381-0EE8-4A89-B24D-A42E17A5ADD9}" presName="node" presStyleLbl="node1" presStyleIdx="7" presStyleCnt="11">
        <dgm:presLayoutVars>
          <dgm:bulletEnabled val="1"/>
        </dgm:presLayoutVars>
      </dgm:prSet>
      <dgm:spPr/>
    </dgm:pt>
    <dgm:pt modelId="{6C2070E1-2B25-4B28-921C-A9CC527A2ED4}" type="pres">
      <dgm:prSet presAssocID="{85E96E55-34E6-49FF-AD97-18338FA3586E}" presName="Name9" presStyleLbl="parChTrans1D2" presStyleIdx="8" presStyleCnt="11"/>
      <dgm:spPr/>
    </dgm:pt>
    <dgm:pt modelId="{019229BB-B559-4B9C-96FF-79CD86DFB030}" type="pres">
      <dgm:prSet presAssocID="{85E96E55-34E6-49FF-AD97-18338FA3586E}" presName="connTx" presStyleLbl="parChTrans1D2" presStyleIdx="8" presStyleCnt="11"/>
      <dgm:spPr/>
    </dgm:pt>
    <dgm:pt modelId="{70DDC4DC-A77E-432E-A885-0A6027FD9E36}" type="pres">
      <dgm:prSet presAssocID="{3B05096C-694F-4C04-B5C3-8FF345B816F3}" presName="node" presStyleLbl="node1" presStyleIdx="8" presStyleCnt="11" custAng="300000">
        <dgm:presLayoutVars>
          <dgm:bulletEnabled val="1"/>
        </dgm:presLayoutVars>
      </dgm:prSet>
      <dgm:spPr/>
    </dgm:pt>
    <dgm:pt modelId="{E5E029DE-80B3-4D96-B703-853A036A42FF}" type="pres">
      <dgm:prSet presAssocID="{C19E0592-5D15-476D-B6EF-95D53C758C50}" presName="Name9" presStyleLbl="parChTrans1D2" presStyleIdx="9" presStyleCnt="11"/>
      <dgm:spPr/>
    </dgm:pt>
    <dgm:pt modelId="{302EE4F1-C61C-48CF-90B9-71B725C2B6DF}" type="pres">
      <dgm:prSet presAssocID="{C19E0592-5D15-476D-B6EF-95D53C758C50}" presName="connTx" presStyleLbl="parChTrans1D2" presStyleIdx="9" presStyleCnt="11"/>
      <dgm:spPr/>
    </dgm:pt>
    <dgm:pt modelId="{31CD3900-705D-4B50-9836-3E40C835E2EE}" type="pres">
      <dgm:prSet presAssocID="{C0597994-BDBC-4AE1-9D00-A3DAFA799C65}" presName="node" presStyleLbl="node1" presStyleIdx="9" presStyleCnt="11">
        <dgm:presLayoutVars>
          <dgm:bulletEnabled val="1"/>
        </dgm:presLayoutVars>
      </dgm:prSet>
      <dgm:spPr/>
    </dgm:pt>
    <dgm:pt modelId="{07837C67-B4CE-4C22-B49D-61632ED0B348}" type="pres">
      <dgm:prSet presAssocID="{5FB78AAF-D6D9-4748-B4B9-9A19D212C120}" presName="Name9" presStyleLbl="parChTrans1D2" presStyleIdx="10" presStyleCnt="11"/>
      <dgm:spPr/>
    </dgm:pt>
    <dgm:pt modelId="{2D639D0A-E224-494D-97AE-CEE67D9E6D6D}" type="pres">
      <dgm:prSet presAssocID="{5FB78AAF-D6D9-4748-B4B9-9A19D212C120}" presName="connTx" presStyleLbl="parChTrans1D2" presStyleIdx="10" presStyleCnt="11"/>
      <dgm:spPr/>
    </dgm:pt>
    <dgm:pt modelId="{632C115F-F855-4DFD-89F8-C7B743DEF5AC}" type="pres">
      <dgm:prSet presAssocID="{56AFC3F8-3EFD-4020-AC65-D6E2BB9779A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D059503-AFFE-4CBA-AD61-E8A40AFF4A94}" type="presOf" srcId="{3B05096C-694F-4C04-B5C3-8FF345B816F3}" destId="{70DDC4DC-A77E-432E-A885-0A6027FD9E36}" srcOrd="0" destOrd="0" presId="urn:microsoft.com/office/officeart/2005/8/layout/radial1"/>
    <dgm:cxn modelId="{C4FB9507-8B6C-43F9-A755-78F9EB031109}" srcId="{DD843980-394B-4A5E-B333-3518A4DE6154}" destId="{631EED8D-9652-496A-AB6F-98C21DBF385B}" srcOrd="1" destOrd="0" parTransId="{E2C10FCF-5409-44C9-9B8D-0A4E7DFED377}" sibTransId="{498FCC64-CB86-4B9C-B8A7-D9C46F7C1D81}"/>
    <dgm:cxn modelId="{5E445F08-A5C3-4736-A94C-D3818FF47F33}" type="presOf" srcId="{48551328-1DD8-4806-A20F-39F979D90852}" destId="{2BC8EE3F-F08F-4CF3-8076-9D866C6FAF72}" srcOrd="0" destOrd="0" presId="urn:microsoft.com/office/officeart/2005/8/layout/radial1"/>
    <dgm:cxn modelId="{47CAC511-163E-4031-A6EA-148960B82F40}" type="presOf" srcId="{C19E0592-5D15-476D-B6EF-95D53C758C50}" destId="{E5E029DE-80B3-4D96-B703-853A036A42FF}" srcOrd="0" destOrd="0" presId="urn:microsoft.com/office/officeart/2005/8/layout/radial1"/>
    <dgm:cxn modelId="{6D587518-CB8C-48D2-957E-9023320E3159}" type="presOf" srcId="{0C25203E-5A66-4EDC-BE66-D3EFCAC788E0}" destId="{1103E385-8F8F-494F-8ECD-CD30392A1BE9}" srcOrd="0" destOrd="0" presId="urn:microsoft.com/office/officeart/2005/8/layout/radial1"/>
    <dgm:cxn modelId="{16B14022-AAD7-43E2-848D-DF861BEE18F8}" type="presOf" srcId="{E2C10FCF-5409-44C9-9B8D-0A4E7DFED377}" destId="{BC8B8AA2-1135-4901-8044-12E9B7027967}" srcOrd="1" destOrd="0" presId="urn:microsoft.com/office/officeart/2005/8/layout/radial1"/>
    <dgm:cxn modelId="{02328225-3E66-486E-BDC8-9AF4A6AD7C8F}" type="presOf" srcId="{F7A01625-3B80-46F9-8FEA-BD7E0955409F}" destId="{F9C978F6-AF30-488B-BBD3-7B2A51B8ACA9}" srcOrd="1" destOrd="0" presId="urn:microsoft.com/office/officeart/2005/8/layout/radial1"/>
    <dgm:cxn modelId="{BAE6AD2A-2294-40E4-89A1-A19A50ED4F62}" type="presOf" srcId="{DD843980-394B-4A5E-B333-3518A4DE6154}" destId="{40EA57E5-3AC6-4CBD-AC63-E9650803158A}" srcOrd="0" destOrd="0" presId="urn:microsoft.com/office/officeart/2005/8/layout/radial1"/>
    <dgm:cxn modelId="{2DFE1F2C-304E-4AAE-B6E0-FB2AE3A714D3}" srcId="{DD843980-394B-4A5E-B333-3518A4DE6154}" destId="{3B05096C-694F-4C04-B5C3-8FF345B816F3}" srcOrd="8" destOrd="0" parTransId="{85E96E55-34E6-49FF-AD97-18338FA3586E}" sibTransId="{393AEA7E-9B1F-4798-9BF0-96A4F13C6EFC}"/>
    <dgm:cxn modelId="{324E2331-E459-42BC-98B6-AC05165EE286}" type="presOf" srcId="{C48A52EE-0785-42B4-830C-CDEC88967F51}" destId="{E3792795-3B88-4EC3-A262-F74FF360ED08}" srcOrd="0" destOrd="0" presId="urn:microsoft.com/office/officeart/2005/8/layout/radial1"/>
    <dgm:cxn modelId="{88CA0F3F-31AA-490B-A6E6-A31972C3B425}" type="presOf" srcId="{FFC7BE2D-73B7-4C3D-9232-C46D33B52A69}" destId="{90CB9E19-1FEE-4917-99FA-92F836831758}" srcOrd="1" destOrd="0" presId="urn:microsoft.com/office/officeart/2005/8/layout/radial1"/>
    <dgm:cxn modelId="{023E0C61-E8EE-47BC-A713-5445DC61E8F2}" type="presOf" srcId="{E2C10FCF-5409-44C9-9B8D-0A4E7DFED377}" destId="{1B637201-E614-47DB-8AF1-04A0259906A2}" srcOrd="0" destOrd="0" presId="urn:microsoft.com/office/officeart/2005/8/layout/radial1"/>
    <dgm:cxn modelId="{F6958768-E37C-4D8E-A4C1-4636F7185CF0}" srcId="{DD843980-394B-4A5E-B333-3518A4DE6154}" destId="{7A1AE5E8-54B2-4188-ADC5-D990CB7ACF1B}" srcOrd="0" destOrd="0" parTransId="{FFC7BE2D-73B7-4C3D-9232-C46D33B52A69}" sibTransId="{6A75D9C9-DE06-432C-8DF3-72C3D73FC47A}"/>
    <dgm:cxn modelId="{CCD89968-3DF3-4A51-B90C-B49BCD0F09CF}" srcId="{DD843980-394B-4A5E-B333-3518A4DE6154}" destId="{C48A52EE-0785-42B4-830C-CDEC88967F51}" srcOrd="3" destOrd="0" parTransId="{A37944A7-85FE-4E73-9813-B94388649065}" sibTransId="{0CD2F75B-E271-408A-A30B-C6CE6021E25D}"/>
    <dgm:cxn modelId="{EA3CA04A-8D58-431D-8B58-87D46EA3679D}" type="presOf" srcId="{A37944A7-85FE-4E73-9813-B94388649065}" destId="{3027AB12-1555-40C0-BE0D-2F149920C994}" srcOrd="0" destOrd="0" presId="urn:microsoft.com/office/officeart/2005/8/layout/radial1"/>
    <dgm:cxn modelId="{BAB6034E-CDB5-43AB-B9F4-A72CDCD55BD7}" srcId="{DD843980-394B-4A5E-B333-3518A4DE6154}" destId="{2EABCAF1-8EA1-4926-9B31-5D1B04814D88}" srcOrd="5" destOrd="0" parTransId="{F7A01625-3B80-46F9-8FEA-BD7E0955409F}" sibTransId="{49D5AFBA-2F0F-4CFA-95FC-2243E47752AE}"/>
    <dgm:cxn modelId="{50B67F4F-E073-43D4-A437-32AB7F8E0130}" type="presOf" srcId="{39A89D23-DF37-4A3A-B90D-66C561BEE45A}" destId="{06219DBD-0AF1-4F95-B0C9-7D2BF3B8FC1B}" srcOrd="0" destOrd="0" presId="urn:microsoft.com/office/officeart/2005/8/layout/radial1"/>
    <dgm:cxn modelId="{3FE03770-881C-4B6E-8D2C-785E96BA27C0}" type="presOf" srcId="{BCD2537C-79CC-4EF8-8E47-76873619E245}" destId="{43BD4FA6-A8E5-46A6-B0AF-D15D21AE1ADF}" srcOrd="1" destOrd="0" presId="urn:microsoft.com/office/officeart/2005/8/layout/radial1"/>
    <dgm:cxn modelId="{22C18F70-76E3-49F7-95EE-202762BBB69F}" type="presOf" srcId="{F7A01625-3B80-46F9-8FEA-BD7E0955409F}" destId="{0626B252-52BE-47EF-8AE8-1C15090915A9}" srcOrd="0" destOrd="0" presId="urn:microsoft.com/office/officeart/2005/8/layout/radial1"/>
    <dgm:cxn modelId="{3114AF74-CA28-4E46-BD93-836E4793FB2C}" srcId="{DD843980-394B-4A5E-B333-3518A4DE6154}" destId="{25809381-0EE8-4A89-B24D-A42E17A5ADD9}" srcOrd="7" destOrd="0" parTransId="{48551328-1DD8-4806-A20F-39F979D90852}" sibTransId="{7F83C3F4-1A74-4A46-873B-89EE1E5AFA62}"/>
    <dgm:cxn modelId="{E779E37B-90D5-41AB-8472-FBA25DA6D4C1}" type="presOf" srcId="{375CA6DC-8A0E-44BD-A821-023D33E51C2E}" destId="{0AA28753-5AAC-4A74-95DC-9684F84D74DD}" srcOrd="1" destOrd="0" presId="urn:microsoft.com/office/officeart/2005/8/layout/radial1"/>
    <dgm:cxn modelId="{A701F880-B1E1-4170-81C4-BC96CE33496D}" type="presOf" srcId="{85E96E55-34E6-49FF-AD97-18338FA3586E}" destId="{6C2070E1-2B25-4B28-921C-A9CC527A2ED4}" srcOrd="0" destOrd="0" presId="urn:microsoft.com/office/officeart/2005/8/layout/radial1"/>
    <dgm:cxn modelId="{DA993984-011B-47EC-BB12-E9733381AE2B}" type="presOf" srcId="{5FB78AAF-D6D9-4748-B4B9-9A19D212C120}" destId="{2D639D0A-E224-494D-97AE-CEE67D9E6D6D}" srcOrd="1" destOrd="0" presId="urn:microsoft.com/office/officeart/2005/8/layout/radial1"/>
    <dgm:cxn modelId="{1CFCBE8C-5D0B-4C4D-AC63-640F6737F1E7}" srcId="{DD843980-394B-4A5E-B333-3518A4DE6154}" destId="{C0597994-BDBC-4AE1-9D00-A3DAFA799C65}" srcOrd="9" destOrd="0" parTransId="{C19E0592-5D15-476D-B6EF-95D53C758C50}" sibTransId="{38C6D643-697D-498D-A9CA-4509B651AF8F}"/>
    <dgm:cxn modelId="{E6A037A0-B51C-4C14-8780-4DCF2B58B162}" type="presOf" srcId="{631EED8D-9652-496A-AB6F-98C21DBF385B}" destId="{DFD2A43F-9A29-4AF2-AB10-59B2CF673ED9}" srcOrd="0" destOrd="0" presId="urn:microsoft.com/office/officeart/2005/8/layout/radial1"/>
    <dgm:cxn modelId="{3DD258A4-1D8A-4E3A-A183-B1AED8F2E591}" srcId="{DD843980-394B-4A5E-B333-3518A4DE6154}" destId="{DC917566-5B24-4208-835F-CEAE188A5CBD}" srcOrd="6" destOrd="0" parTransId="{85F1122E-3086-4E29-944D-63291198419C}" sibTransId="{737D6EC9-2EBE-408D-AA4E-D03746A89CB3}"/>
    <dgm:cxn modelId="{F6F18FA7-7957-45D3-A21C-A5FE6AA3BC2F}" type="presOf" srcId="{375CA6DC-8A0E-44BD-A821-023D33E51C2E}" destId="{058EA40F-E310-47E8-BE8B-0D31B7E0F724}" srcOrd="0" destOrd="0" presId="urn:microsoft.com/office/officeart/2005/8/layout/radial1"/>
    <dgm:cxn modelId="{429695AB-271D-41BD-AEF8-9A75E8D98DB3}" type="presOf" srcId="{85E96E55-34E6-49FF-AD97-18338FA3586E}" destId="{019229BB-B559-4B9C-96FF-79CD86DFB030}" srcOrd="1" destOrd="0" presId="urn:microsoft.com/office/officeart/2005/8/layout/radial1"/>
    <dgm:cxn modelId="{4E8D46AD-0106-4F94-BA41-2819A8F89AF8}" type="presOf" srcId="{C0597994-BDBC-4AE1-9D00-A3DAFA799C65}" destId="{31CD3900-705D-4B50-9836-3E40C835E2EE}" srcOrd="0" destOrd="0" presId="urn:microsoft.com/office/officeart/2005/8/layout/radial1"/>
    <dgm:cxn modelId="{BC5C86AF-E3E6-4742-A391-027EE5EB7AAA}" type="presOf" srcId="{5FB78AAF-D6D9-4748-B4B9-9A19D212C120}" destId="{07837C67-B4CE-4C22-B49D-61632ED0B348}" srcOrd="0" destOrd="0" presId="urn:microsoft.com/office/officeart/2005/8/layout/radial1"/>
    <dgm:cxn modelId="{3B52EFB2-BAA5-483D-ACE1-CE179538CDCE}" type="presOf" srcId="{A37944A7-85FE-4E73-9813-B94388649065}" destId="{9DC6668C-8CD9-4FAD-9D74-D5C74095D877}" srcOrd="1" destOrd="0" presId="urn:microsoft.com/office/officeart/2005/8/layout/radial1"/>
    <dgm:cxn modelId="{A228F4B4-B9E0-45D1-8B1F-B295677CFB12}" type="presOf" srcId="{2EABCAF1-8EA1-4926-9B31-5D1B04814D88}" destId="{1FA79F75-6BC9-4D49-A655-FCFECA70E056}" srcOrd="0" destOrd="0" presId="urn:microsoft.com/office/officeart/2005/8/layout/radial1"/>
    <dgm:cxn modelId="{68B8BAB7-093A-4A35-8BC8-B2C3BDD2869B}" type="presOf" srcId="{5D23C926-A39E-4919-82B9-D7D5907EB14C}" destId="{C6EFFBE2-9891-4CC4-A0F5-B91D2C60632B}" srcOrd="0" destOrd="0" presId="urn:microsoft.com/office/officeart/2005/8/layout/radial1"/>
    <dgm:cxn modelId="{6F3BF9BE-A503-4EDA-B70B-E4AE42FC4B7F}" srcId="{DD843980-394B-4A5E-B333-3518A4DE6154}" destId="{56AFC3F8-3EFD-4020-AC65-D6E2BB9779AA}" srcOrd="10" destOrd="0" parTransId="{5FB78AAF-D6D9-4748-B4B9-9A19D212C120}" sibTransId="{67F75AD3-132C-4CA6-AAFF-1EDDFFF759B3}"/>
    <dgm:cxn modelId="{88E184C4-717B-4E54-B4AF-371DE221E174}" type="presOf" srcId="{BCD2537C-79CC-4EF8-8E47-76873619E245}" destId="{A933D6E6-3027-41A1-ADC2-F0D1B153EB9A}" srcOrd="0" destOrd="0" presId="urn:microsoft.com/office/officeart/2005/8/layout/radial1"/>
    <dgm:cxn modelId="{8E7CE9C5-CCAC-49DC-A642-AA7D50F28C65}" type="presOf" srcId="{DC917566-5B24-4208-835F-CEAE188A5CBD}" destId="{31466A9C-F318-4F50-A851-52DF4EEBFF9A}" srcOrd="0" destOrd="0" presId="urn:microsoft.com/office/officeart/2005/8/layout/radial1"/>
    <dgm:cxn modelId="{AA12DDC6-6056-4C92-9251-53AAA13A59C6}" srcId="{39A89D23-DF37-4A3A-B90D-66C561BEE45A}" destId="{DE0C6EC8-E576-4922-B1FD-75C3C1243903}" srcOrd="1" destOrd="0" parTransId="{D482FFE9-8F03-410A-849F-F00AC5967C4C}" sibTransId="{66ECF58F-85EE-4B25-8C32-175F4845B78E}"/>
    <dgm:cxn modelId="{52A990D5-7D64-48F8-A120-5EAE44292D85}" srcId="{39A89D23-DF37-4A3A-B90D-66C561BEE45A}" destId="{DD843980-394B-4A5E-B333-3518A4DE6154}" srcOrd="0" destOrd="0" parTransId="{2DDFCBA2-696D-4674-AF68-1B0A5E58C49D}" sibTransId="{47C99BAC-AAE9-4339-AE03-E236BA5F4E8A}"/>
    <dgm:cxn modelId="{2EF044DA-7711-4D79-9723-BA77D5048200}" type="presOf" srcId="{85F1122E-3086-4E29-944D-63291198419C}" destId="{C90D88C6-1B21-4818-8448-967C06DFC2E2}" srcOrd="0" destOrd="0" presId="urn:microsoft.com/office/officeart/2005/8/layout/radial1"/>
    <dgm:cxn modelId="{273FBCDB-AF06-4A0B-AAC2-24853D0C1585}" type="presOf" srcId="{56AFC3F8-3EFD-4020-AC65-D6E2BB9779AA}" destId="{632C115F-F855-4DFD-89F8-C7B743DEF5AC}" srcOrd="0" destOrd="0" presId="urn:microsoft.com/office/officeart/2005/8/layout/radial1"/>
    <dgm:cxn modelId="{A60068DD-3B96-4DC7-877A-448DE76FE8E0}" type="presOf" srcId="{48551328-1DD8-4806-A20F-39F979D90852}" destId="{9312E0FD-2E86-4D28-B2C1-B96A861375B7}" srcOrd="1" destOrd="0" presId="urn:microsoft.com/office/officeart/2005/8/layout/radial1"/>
    <dgm:cxn modelId="{A5DD76E1-2852-4ADE-8023-60204317D64B}" type="presOf" srcId="{FFC7BE2D-73B7-4C3D-9232-C46D33B52A69}" destId="{5A55D90B-789B-4C8A-86B8-50BD0DCE6AA0}" srcOrd="0" destOrd="0" presId="urn:microsoft.com/office/officeart/2005/8/layout/radial1"/>
    <dgm:cxn modelId="{E61ECBE3-BE2D-4F82-ADAE-634CEB643A2A}" type="presOf" srcId="{25809381-0EE8-4A89-B24D-A42E17A5ADD9}" destId="{E6C66C52-E497-43C1-88EC-D7D3BEFA0D81}" srcOrd="0" destOrd="0" presId="urn:microsoft.com/office/officeart/2005/8/layout/radial1"/>
    <dgm:cxn modelId="{FE085AE5-6812-4AC9-9D06-E345B0E77271}" srcId="{DD843980-394B-4A5E-B333-3518A4DE6154}" destId="{5D23C926-A39E-4919-82B9-D7D5907EB14C}" srcOrd="4" destOrd="0" parTransId="{375CA6DC-8A0E-44BD-A821-023D33E51C2E}" sibTransId="{D7D182A4-2EBA-49AB-9E0F-3CCCFD8A3FC2}"/>
    <dgm:cxn modelId="{261C4DEE-CC89-4355-9A02-64A3B6E7C672}" type="presOf" srcId="{C19E0592-5D15-476D-B6EF-95D53C758C50}" destId="{302EE4F1-C61C-48CF-90B9-71B725C2B6DF}" srcOrd="1" destOrd="0" presId="urn:microsoft.com/office/officeart/2005/8/layout/radial1"/>
    <dgm:cxn modelId="{281C50F6-0823-421F-9145-1364023AC968}" type="presOf" srcId="{7A1AE5E8-54B2-4188-ADC5-D990CB7ACF1B}" destId="{BAC47531-9A9C-4F55-850B-084462C89626}" srcOrd="0" destOrd="0" presId="urn:microsoft.com/office/officeart/2005/8/layout/radial1"/>
    <dgm:cxn modelId="{847135FB-EA19-464C-AFA4-69CCB8D40082}" type="presOf" srcId="{85F1122E-3086-4E29-944D-63291198419C}" destId="{687C91DF-3C67-45C8-A4CF-3520E6C11412}" srcOrd="1" destOrd="0" presId="urn:microsoft.com/office/officeart/2005/8/layout/radial1"/>
    <dgm:cxn modelId="{5CB842FD-BCFF-44AB-8AAD-C9FB64E95103}" srcId="{DD843980-394B-4A5E-B333-3518A4DE6154}" destId="{0C25203E-5A66-4EDC-BE66-D3EFCAC788E0}" srcOrd="2" destOrd="0" parTransId="{BCD2537C-79CC-4EF8-8E47-76873619E245}" sibTransId="{2F6955CE-FD72-4F07-8A96-3CDBBF923A49}"/>
    <dgm:cxn modelId="{1CF44417-6477-49F0-8CDE-CE1A73EC1150}" type="presParOf" srcId="{06219DBD-0AF1-4F95-B0C9-7D2BF3B8FC1B}" destId="{40EA57E5-3AC6-4CBD-AC63-E9650803158A}" srcOrd="0" destOrd="0" presId="urn:microsoft.com/office/officeart/2005/8/layout/radial1"/>
    <dgm:cxn modelId="{E97ACE3D-78F5-48AA-AE3F-13C85F1A9B6D}" type="presParOf" srcId="{06219DBD-0AF1-4F95-B0C9-7D2BF3B8FC1B}" destId="{5A55D90B-789B-4C8A-86B8-50BD0DCE6AA0}" srcOrd="1" destOrd="0" presId="urn:microsoft.com/office/officeart/2005/8/layout/radial1"/>
    <dgm:cxn modelId="{970385DD-FE43-40AE-A275-4D512429BAF7}" type="presParOf" srcId="{5A55D90B-789B-4C8A-86B8-50BD0DCE6AA0}" destId="{90CB9E19-1FEE-4917-99FA-92F836831758}" srcOrd="0" destOrd="0" presId="urn:microsoft.com/office/officeart/2005/8/layout/radial1"/>
    <dgm:cxn modelId="{5CA7798B-DD3A-4A9A-90A2-0C8E27494735}" type="presParOf" srcId="{06219DBD-0AF1-4F95-B0C9-7D2BF3B8FC1B}" destId="{BAC47531-9A9C-4F55-850B-084462C89626}" srcOrd="2" destOrd="0" presId="urn:microsoft.com/office/officeart/2005/8/layout/radial1"/>
    <dgm:cxn modelId="{64854930-137F-46C8-90FB-BBDCDEF52862}" type="presParOf" srcId="{06219DBD-0AF1-4F95-B0C9-7D2BF3B8FC1B}" destId="{1B637201-E614-47DB-8AF1-04A0259906A2}" srcOrd="3" destOrd="0" presId="urn:microsoft.com/office/officeart/2005/8/layout/radial1"/>
    <dgm:cxn modelId="{0E1CDA5F-8F94-4D41-8029-839CBD41E86A}" type="presParOf" srcId="{1B637201-E614-47DB-8AF1-04A0259906A2}" destId="{BC8B8AA2-1135-4901-8044-12E9B7027967}" srcOrd="0" destOrd="0" presId="urn:microsoft.com/office/officeart/2005/8/layout/radial1"/>
    <dgm:cxn modelId="{B141821F-89C2-4C7D-8A83-DF0D35E0FF96}" type="presParOf" srcId="{06219DBD-0AF1-4F95-B0C9-7D2BF3B8FC1B}" destId="{DFD2A43F-9A29-4AF2-AB10-59B2CF673ED9}" srcOrd="4" destOrd="0" presId="urn:microsoft.com/office/officeart/2005/8/layout/radial1"/>
    <dgm:cxn modelId="{5FF74B8F-3091-4298-BAC3-0EEEFEB91291}" type="presParOf" srcId="{06219DBD-0AF1-4F95-B0C9-7D2BF3B8FC1B}" destId="{A933D6E6-3027-41A1-ADC2-F0D1B153EB9A}" srcOrd="5" destOrd="0" presId="urn:microsoft.com/office/officeart/2005/8/layout/radial1"/>
    <dgm:cxn modelId="{FA749241-7422-43AC-8DB7-31C3B956C8F7}" type="presParOf" srcId="{A933D6E6-3027-41A1-ADC2-F0D1B153EB9A}" destId="{43BD4FA6-A8E5-46A6-B0AF-D15D21AE1ADF}" srcOrd="0" destOrd="0" presId="urn:microsoft.com/office/officeart/2005/8/layout/radial1"/>
    <dgm:cxn modelId="{EBD223A9-09AD-42D3-AEF9-6D07ADF82C04}" type="presParOf" srcId="{06219DBD-0AF1-4F95-B0C9-7D2BF3B8FC1B}" destId="{1103E385-8F8F-494F-8ECD-CD30392A1BE9}" srcOrd="6" destOrd="0" presId="urn:microsoft.com/office/officeart/2005/8/layout/radial1"/>
    <dgm:cxn modelId="{E96A108B-095F-4749-A8C7-6950621F41B5}" type="presParOf" srcId="{06219DBD-0AF1-4F95-B0C9-7D2BF3B8FC1B}" destId="{3027AB12-1555-40C0-BE0D-2F149920C994}" srcOrd="7" destOrd="0" presId="urn:microsoft.com/office/officeart/2005/8/layout/radial1"/>
    <dgm:cxn modelId="{87A62B13-49C3-4CD9-AF60-72AF7A286EAF}" type="presParOf" srcId="{3027AB12-1555-40C0-BE0D-2F149920C994}" destId="{9DC6668C-8CD9-4FAD-9D74-D5C74095D877}" srcOrd="0" destOrd="0" presId="urn:microsoft.com/office/officeart/2005/8/layout/radial1"/>
    <dgm:cxn modelId="{79C793D4-98B7-4DE7-8E3C-079B82EA5F5E}" type="presParOf" srcId="{06219DBD-0AF1-4F95-B0C9-7D2BF3B8FC1B}" destId="{E3792795-3B88-4EC3-A262-F74FF360ED08}" srcOrd="8" destOrd="0" presId="urn:microsoft.com/office/officeart/2005/8/layout/radial1"/>
    <dgm:cxn modelId="{81F241E5-74AD-4EFF-A74D-CEB3D0279A0F}" type="presParOf" srcId="{06219DBD-0AF1-4F95-B0C9-7D2BF3B8FC1B}" destId="{058EA40F-E310-47E8-BE8B-0D31B7E0F724}" srcOrd="9" destOrd="0" presId="urn:microsoft.com/office/officeart/2005/8/layout/radial1"/>
    <dgm:cxn modelId="{693C1A86-A223-428F-87CB-388E70885918}" type="presParOf" srcId="{058EA40F-E310-47E8-BE8B-0D31B7E0F724}" destId="{0AA28753-5AAC-4A74-95DC-9684F84D74DD}" srcOrd="0" destOrd="0" presId="urn:microsoft.com/office/officeart/2005/8/layout/radial1"/>
    <dgm:cxn modelId="{EEDFEE0E-BAA0-43EF-BC0A-C215A1F928FD}" type="presParOf" srcId="{06219DBD-0AF1-4F95-B0C9-7D2BF3B8FC1B}" destId="{C6EFFBE2-9891-4CC4-A0F5-B91D2C60632B}" srcOrd="10" destOrd="0" presId="urn:microsoft.com/office/officeart/2005/8/layout/radial1"/>
    <dgm:cxn modelId="{FA008FC8-EBD2-4EEB-ACE2-63BC21C071D9}" type="presParOf" srcId="{06219DBD-0AF1-4F95-B0C9-7D2BF3B8FC1B}" destId="{0626B252-52BE-47EF-8AE8-1C15090915A9}" srcOrd="11" destOrd="0" presId="urn:microsoft.com/office/officeart/2005/8/layout/radial1"/>
    <dgm:cxn modelId="{00A8A1FC-00AD-4F40-8E3F-FE7A429D444D}" type="presParOf" srcId="{0626B252-52BE-47EF-8AE8-1C15090915A9}" destId="{F9C978F6-AF30-488B-BBD3-7B2A51B8ACA9}" srcOrd="0" destOrd="0" presId="urn:microsoft.com/office/officeart/2005/8/layout/radial1"/>
    <dgm:cxn modelId="{17B304B0-1215-4FDD-8E14-814FDEABE034}" type="presParOf" srcId="{06219DBD-0AF1-4F95-B0C9-7D2BF3B8FC1B}" destId="{1FA79F75-6BC9-4D49-A655-FCFECA70E056}" srcOrd="12" destOrd="0" presId="urn:microsoft.com/office/officeart/2005/8/layout/radial1"/>
    <dgm:cxn modelId="{96C6B582-784A-4A9B-B5C7-8D4045073D73}" type="presParOf" srcId="{06219DBD-0AF1-4F95-B0C9-7D2BF3B8FC1B}" destId="{C90D88C6-1B21-4818-8448-967C06DFC2E2}" srcOrd="13" destOrd="0" presId="urn:microsoft.com/office/officeart/2005/8/layout/radial1"/>
    <dgm:cxn modelId="{F75DDCFA-4295-43CE-9287-043488B2AEF0}" type="presParOf" srcId="{C90D88C6-1B21-4818-8448-967C06DFC2E2}" destId="{687C91DF-3C67-45C8-A4CF-3520E6C11412}" srcOrd="0" destOrd="0" presId="urn:microsoft.com/office/officeart/2005/8/layout/radial1"/>
    <dgm:cxn modelId="{CE1D13F6-ADEA-4106-8079-C99C11A6E839}" type="presParOf" srcId="{06219DBD-0AF1-4F95-B0C9-7D2BF3B8FC1B}" destId="{31466A9C-F318-4F50-A851-52DF4EEBFF9A}" srcOrd="14" destOrd="0" presId="urn:microsoft.com/office/officeart/2005/8/layout/radial1"/>
    <dgm:cxn modelId="{5AF65C96-4BDA-43A6-9DBB-747DCA3D01EC}" type="presParOf" srcId="{06219DBD-0AF1-4F95-B0C9-7D2BF3B8FC1B}" destId="{2BC8EE3F-F08F-4CF3-8076-9D866C6FAF72}" srcOrd="15" destOrd="0" presId="urn:microsoft.com/office/officeart/2005/8/layout/radial1"/>
    <dgm:cxn modelId="{AA3402D9-8300-4004-AA36-9AA39632E04F}" type="presParOf" srcId="{2BC8EE3F-F08F-4CF3-8076-9D866C6FAF72}" destId="{9312E0FD-2E86-4D28-B2C1-B96A861375B7}" srcOrd="0" destOrd="0" presId="urn:microsoft.com/office/officeart/2005/8/layout/radial1"/>
    <dgm:cxn modelId="{E3546AC8-7A48-490B-BCDE-846B709275D6}" type="presParOf" srcId="{06219DBD-0AF1-4F95-B0C9-7D2BF3B8FC1B}" destId="{E6C66C52-E497-43C1-88EC-D7D3BEFA0D81}" srcOrd="16" destOrd="0" presId="urn:microsoft.com/office/officeart/2005/8/layout/radial1"/>
    <dgm:cxn modelId="{3DF2BC12-A98B-4763-873C-73A8DDAF25FB}" type="presParOf" srcId="{06219DBD-0AF1-4F95-B0C9-7D2BF3B8FC1B}" destId="{6C2070E1-2B25-4B28-921C-A9CC527A2ED4}" srcOrd="17" destOrd="0" presId="urn:microsoft.com/office/officeart/2005/8/layout/radial1"/>
    <dgm:cxn modelId="{7E32F73B-AB25-43C7-B5F1-03C0D7D4E68C}" type="presParOf" srcId="{6C2070E1-2B25-4B28-921C-A9CC527A2ED4}" destId="{019229BB-B559-4B9C-96FF-79CD86DFB030}" srcOrd="0" destOrd="0" presId="urn:microsoft.com/office/officeart/2005/8/layout/radial1"/>
    <dgm:cxn modelId="{3C381D66-3DEE-4E0D-B302-366C62DD53A9}" type="presParOf" srcId="{06219DBD-0AF1-4F95-B0C9-7D2BF3B8FC1B}" destId="{70DDC4DC-A77E-432E-A885-0A6027FD9E36}" srcOrd="18" destOrd="0" presId="urn:microsoft.com/office/officeart/2005/8/layout/radial1"/>
    <dgm:cxn modelId="{52B22821-745A-4660-B4B3-001C70D0986F}" type="presParOf" srcId="{06219DBD-0AF1-4F95-B0C9-7D2BF3B8FC1B}" destId="{E5E029DE-80B3-4D96-B703-853A036A42FF}" srcOrd="19" destOrd="0" presId="urn:microsoft.com/office/officeart/2005/8/layout/radial1"/>
    <dgm:cxn modelId="{66368555-D81D-4E50-A9B9-A2B356C5959C}" type="presParOf" srcId="{E5E029DE-80B3-4D96-B703-853A036A42FF}" destId="{302EE4F1-C61C-48CF-90B9-71B725C2B6DF}" srcOrd="0" destOrd="0" presId="urn:microsoft.com/office/officeart/2005/8/layout/radial1"/>
    <dgm:cxn modelId="{552672CE-C834-4ADA-8429-346F5E2AF1BC}" type="presParOf" srcId="{06219DBD-0AF1-4F95-B0C9-7D2BF3B8FC1B}" destId="{31CD3900-705D-4B50-9836-3E40C835E2EE}" srcOrd="20" destOrd="0" presId="urn:microsoft.com/office/officeart/2005/8/layout/radial1"/>
    <dgm:cxn modelId="{DA69955D-B499-4A1F-A2A7-837C41D2D62E}" type="presParOf" srcId="{06219DBD-0AF1-4F95-B0C9-7D2BF3B8FC1B}" destId="{07837C67-B4CE-4C22-B49D-61632ED0B348}" srcOrd="21" destOrd="0" presId="urn:microsoft.com/office/officeart/2005/8/layout/radial1"/>
    <dgm:cxn modelId="{610971EB-3603-4891-A9EB-A635D09810B8}" type="presParOf" srcId="{07837C67-B4CE-4C22-B49D-61632ED0B348}" destId="{2D639D0A-E224-494D-97AE-CEE67D9E6D6D}" srcOrd="0" destOrd="0" presId="urn:microsoft.com/office/officeart/2005/8/layout/radial1"/>
    <dgm:cxn modelId="{D74CE0D2-ED51-4D76-A3C2-FE2CCA0BCE92}" type="presParOf" srcId="{06219DBD-0AF1-4F95-B0C9-7D2BF3B8FC1B}" destId="{632C115F-F855-4DFD-89F8-C7B743DEF5AC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A57E5-3AC6-4CBD-AC63-E9650803158A}">
      <dsp:nvSpPr>
        <dsp:cNvPr id="0" name=""/>
        <dsp:cNvSpPr/>
      </dsp:nvSpPr>
      <dsp:spPr>
        <a:xfrm>
          <a:off x="3754966" y="2034763"/>
          <a:ext cx="880870" cy="880870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15225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Emission Statistics Team</a:t>
          </a:r>
        </a:p>
      </dsp:txBody>
      <dsp:txXfrm>
        <a:off x="3883966" y="2163763"/>
        <a:ext cx="622870" cy="622870"/>
      </dsp:txXfrm>
    </dsp:sp>
    <dsp:sp modelId="{5A55D90B-789B-4C8A-86B8-50BD0DCE6AA0}">
      <dsp:nvSpPr>
        <dsp:cNvPr id="0" name=""/>
        <dsp:cNvSpPr/>
      </dsp:nvSpPr>
      <dsp:spPr>
        <a:xfrm rot="16200000">
          <a:off x="3619471" y="1449385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4166604" y="1430036"/>
        <a:ext cx="57593" cy="57593"/>
      </dsp:txXfrm>
    </dsp:sp>
    <dsp:sp modelId="{BAC47531-9A9C-4F55-850B-084462C89626}">
      <dsp:nvSpPr>
        <dsp:cNvPr id="0" name=""/>
        <dsp:cNvSpPr/>
      </dsp:nvSpPr>
      <dsp:spPr>
        <a:xfrm>
          <a:off x="3754966" y="2032"/>
          <a:ext cx="880870" cy="880870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SEAI</a:t>
          </a:r>
        </a:p>
      </dsp:txBody>
      <dsp:txXfrm>
        <a:off x="3883966" y="131032"/>
        <a:ext cx="622870" cy="622870"/>
      </dsp:txXfrm>
    </dsp:sp>
    <dsp:sp modelId="{1B637201-E614-47DB-8AF1-04A0259906A2}">
      <dsp:nvSpPr>
        <dsp:cNvPr id="0" name=""/>
        <dsp:cNvSpPr/>
      </dsp:nvSpPr>
      <dsp:spPr>
        <a:xfrm rot="18163636">
          <a:off x="4168959" y="1610729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4716093" y="1591381"/>
        <a:ext cx="57593" cy="57593"/>
      </dsp:txXfrm>
    </dsp:sp>
    <dsp:sp modelId="{DFD2A43F-9A29-4AF2-AB10-59B2CF673ED9}">
      <dsp:nvSpPr>
        <dsp:cNvPr id="0" name=""/>
        <dsp:cNvSpPr/>
      </dsp:nvSpPr>
      <dsp:spPr>
        <a:xfrm>
          <a:off x="4853943" y="324721"/>
          <a:ext cx="880870" cy="8808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 err="1"/>
            <a:t>Teagasc</a:t>
          </a:r>
          <a:endParaRPr lang="en-IE" sz="1000" kern="1200" dirty="0"/>
        </a:p>
      </dsp:txBody>
      <dsp:txXfrm>
        <a:off x="4982943" y="453721"/>
        <a:ext cx="622870" cy="622870"/>
      </dsp:txXfrm>
    </dsp:sp>
    <dsp:sp modelId="{A933D6E6-3027-41A1-ADC2-F0D1B153EB9A}">
      <dsp:nvSpPr>
        <dsp:cNvPr id="0" name=""/>
        <dsp:cNvSpPr/>
      </dsp:nvSpPr>
      <dsp:spPr>
        <a:xfrm rot="20127273">
          <a:off x="4543989" y="2043537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091123" y="2024188"/>
        <a:ext cx="57593" cy="57593"/>
      </dsp:txXfrm>
    </dsp:sp>
    <dsp:sp modelId="{1103E385-8F8F-494F-8ECD-CD30392A1BE9}">
      <dsp:nvSpPr>
        <dsp:cNvPr id="0" name=""/>
        <dsp:cNvSpPr/>
      </dsp:nvSpPr>
      <dsp:spPr>
        <a:xfrm>
          <a:off x="5604003" y="1190336"/>
          <a:ext cx="880870" cy="8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OEE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EPA </a:t>
          </a:r>
        </a:p>
      </dsp:txBody>
      <dsp:txXfrm>
        <a:off x="5733003" y="1319336"/>
        <a:ext cx="622870" cy="622870"/>
      </dsp:txXfrm>
    </dsp:sp>
    <dsp:sp modelId="{3027AB12-1555-40C0-BE0D-2F149920C994}">
      <dsp:nvSpPr>
        <dsp:cNvPr id="0" name=""/>
        <dsp:cNvSpPr/>
      </dsp:nvSpPr>
      <dsp:spPr>
        <a:xfrm rot="490909">
          <a:off x="4625491" y="2610394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172625" y="2591046"/>
        <a:ext cx="57593" cy="57593"/>
      </dsp:txXfrm>
    </dsp:sp>
    <dsp:sp modelId="{E3792795-3B88-4EC3-A262-F74FF360ED08}">
      <dsp:nvSpPr>
        <dsp:cNvPr id="0" name=""/>
        <dsp:cNvSpPr/>
      </dsp:nvSpPr>
      <dsp:spPr>
        <a:xfrm>
          <a:off x="5767006" y="2324051"/>
          <a:ext cx="880870" cy="8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Emissions Trading MRV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 EPA </a:t>
          </a:r>
        </a:p>
      </dsp:txBody>
      <dsp:txXfrm>
        <a:off x="5896006" y="2453051"/>
        <a:ext cx="622870" cy="622870"/>
      </dsp:txXfrm>
    </dsp:sp>
    <dsp:sp modelId="{058EA40F-E310-47E8-BE8B-0D31B7E0F724}">
      <dsp:nvSpPr>
        <dsp:cNvPr id="0" name=""/>
        <dsp:cNvSpPr/>
      </dsp:nvSpPr>
      <dsp:spPr>
        <a:xfrm rot="2454545">
          <a:off x="4387589" y="3131328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4934722" y="3111980"/>
        <a:ext cx="57593" cy="57593"/>
      </dsp:txXfrm>
    </dsp:sp>
    <dsp:sp modelId="{C6EFFBE2-9891-4CC4-A0F5-B91D2C60632B}">
      <dsp:nvSpPr>
        <dsp:cNvPr id="0" name=""/>
        <dsp:cNvSpPr/>
      </dsp:nvSpPr>
      <dsp:spPr>
        <a:xfrm>
          <a:off x="5291201" y="3365919"/>
          <a:ext cx="880870" cy="8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Emissions Trading Registry EPA </a:t>
          </a:r>
        </a:p>
      </dsp:txBody>
      <dsp:txXfrm>
        <a:off x="5420201" y="3494919"/>
        <a:ext cx="622870" cy="622870"/>
      </dsp:txXfrm>
    </dsp:sp>
    <dsp:sp modelId="{0626B252-52BE-47EF-8AE8-1C15090915A9}">
      <dsp:nvSpPr>
        <dsp:cNvPr id="0" name=""/>
        <dsp:cNvSpPr/>
      </dsp:nvSpPr>
      <dsp:spPr>
        <a:xfrm rot="4418182">
          <a:off x="3905814" y="3440946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4452948" y="3421597"/>
        <a:ext cx="57593" cy="57593"/>
      </dsp:txXfrm>
    </dsp:sp>
    <dsp:sp modelId="{1FA79F75-6BC9-4D49-A655-FCFECA70E056}">
      <dsp:nvSpPr>
        <dsp:cNvPr id="0" name=""/>
        <dsp:cNvSpPr/>
      </dsp:nvSpPr>
      <dsp:spPr>
        <a:xfrm>
          <a:off x="4327652" y="3985154"/>
          <a:ext cx="880870" cy="8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Waste Statistics EPA</a:t>
          </a:r>
        </a:p>
      </dsp:txBody>
      <dsp:txXfrm>
        <a:off x="4456652" y="4114154"/>
        <a:ext cx="622870" cy="622870"/>
      </dsp:txXfrm>
    </dsp:sp>
    <dsp:sp modelId="{C90D88C6-1B21-4818-8448-967C06DFC2E2}">
      <dsp:nvSpPr>
        <dsp:cNvPr id="0" name=""/>
        <dsp:cNvSpPr/>
      </dsp:nvSpPr>
      <dsp:spPr>
        <a:xfrm rot="6381818">
          <a:off x="3333127" y="3440946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3880261" y="3421597"/>
        <a:ext cx="57593" cy="57593"/>
      </dsp:txXfrm>
    </dsp:sp>
    <dsp:sp modelId="{31466A9C-F318-4F50-A851-52DF4EEBFF9A}">
      <dsp:nvSpPr>
        <dsp:cNvPr id="0" name=""/>
        <dsp:cNvSpPr/>
      </dsp:nvSpPr>
      <dsp:spPr>
        <a:xfrm>
          <a:off x="3182279" y="3985154"/>
          <a:ext cx="880870" cy="8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EPA Research </a:t>
          </a:r>
        </a:p>
      </dsp:txBody>
      <dsp:txXfrm>
        <a:off x="3311279" y="4114154"/>
        <a:ext cx="622870" cy="622870"/>
      </dsp:txXfrm>
    </dsp:sp>
    <dsp:sp modelId="{2BC8EE3F-F08F-4CF3-8076-9D866C6FAF72}">
      <dsp:nvSpPr>
        <dsp:cNvPr id="0" name=""/>
        <dsp:cNvSpPr/>
      </dsp:nvSpPr>
      <dsp:spPr>
        <a:xfrm rot="8345455">
          <a:off x="2851353" y="3131328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3398487" y="3111980"/>
        <a:ext cx="57593" cy="57593"/>
      </dsp:txXfrm>
    </dsp:sp>
    <dsp:sp modelId="{E6C66C52-E497-43C1-88EC-D7D3BEFA0D81}">
      <dsp:nvSpPr>
        <dsp:cNvPr id="0" name=""/>
        <dsp:cNvSpPr/>
      </dsp:nvSpPr>
      <dsp:spPr>
        <a:xfrm>
          <a:off x="2218730" y="3365919"/>
          <a:ext cx="880870" cy="880870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/>
            <a:t>Gas Networks Ireland</a:t>
          </a:r>
          <a:endParaRPr lang="en-IE" sz="1000" kern="1200" dirty="0"/>
        </a:p>
      </dsp:txBody>
      <dsp:txXfrm>
        <a:off x="2347730" y="3494919"/>
        <a:ext cx="622870" cy="622870"/>
      </dsp:txXfrm>
    </dsp:sp>
    <dsp:sp modelId="{6C2070E1-2B25-4B28-921C-A9CC527A2ED4}">
      <dsp:nvSpPr>
        <dsp:cNvPr id="0" name=""/>
        <dsp:cNvSpPr/>
      </dsp:nvSpPr>
      <dsp:spPr>
        <a:xfrm rot="10309091">
          <a:off x="2613450" y="2610394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3160584" y="2591046"/>
        <a:ext cx="57593" cy="57593"/>
      </dsp:txXfrm>
    </dsp:sp>
    <dsp:sp modelId="{70DDC4DC-A77E-432E-A885-0A6027FD9E36}">
      <dsp:nvSpPr>
        <dsp:cNvPr id="0" name=""/>
        <dsp:cNvSpPr/>
      </dsp:nvSpPr>
      <dsp:spPr>
        <a:xfrm rot="300000">
          <a:off x="1742925" y="2324051"/>
          <a:ext cx="880870" cy="88087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DAFM </a:t>
          </a:r>
        </a:p>
      </dsp:txBody>
      <dsp:txXfrm>
        <a:off x="1871925" y="2453051"/>
        <a:ext cx="622870" cy="622870"/>
      </dsp:txXfrm>
    </dsp:sp>
    <dsp:sp modelId="{E5E029DE-80B3-4D96-B703-853A036A42FF}">
      <dsp:nvSpPr>
        <dsp:cNvPr id="0" name=""/>
        <dsp:cNvSpPr/>
      </dsp:nvSpPr>
      <dsp:spPr>
        <a:xfrm rot="12272727">
          <a:off x="2694952" y="2043537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3242086" y="2024188"/>
        <a:ext cx="57593" cy="57593"/>
      </dsp:txXfrm>
    </dsp:sp>
    <dsp:sp modelId="{31CD3900-705D-4B50-9836-3E40C835E2EE}">
      <dsp:nvSpPr>
        <dsp:cNvPr id="0" name=""/>
        <dsp:cNvSpPr/>
      </dsp:nvSpPr>
      <dsp:spPr>
        <a:xfrm>
          <a:off x="1905929" y="1190336"/>
          <a:ext cx="880870" cy="880870"/>
        </a:xfrm>
        <a:prstGeom prst="ellipse">
          <a:avLst/>
        </a:prstGeom>
        <a:solidFill>
          <a:schemeClr val="bg2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Marine Institute</a:t>
          </a:r>
        </a:p>
      </dsp:txBody>
      <dsp:txXfrm>
        <a:off x="2034929" y="1319336"/>
        <a:ext cx="622870" cy="622870"/>
      </dsp:txXfrm>
    </dsp:sp>
    <dsp:sp modelId="{07837C67-B4CE-4C22-B49D-61632ED0B348}">
      <dsp:nvSpPr>
        <dsp:cNvPr id="0" name=""/>
        <dsp:cNvSpPr/>
      </dsp:nvSpPr>
      <dsp:spPr>
        <a:xfrm rot="14236364">
          <a:off x="3069982" y="1610729"/>
          <a:ext cx="1151860" cy="18896"/>
        </a:xfrm>
        <a:custGeom>
          <a:avLst/>
          <a:gdLst/>
          <a:ahLst/>
          <a:cxnLst/>
          <a:rect l="0" t="0" r="0" b="0"/>
          <a:pathLst>
            <a:path>
              <a:moveTo>
                <a:pt x="0" y="9448"/>
              </a:moveTo>
              <a:lnTo>
                <a:pt x="1151860" y="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 rot="10800000">
        <a:off x="3617116" y="1591381"/>
        <a:ext cx="57593" cy="57593"/>
      </dsp:txXfrm>
    </dsp:sp>
    <dsp:sp modelId="{632C115F-F855-4DFD-89F8-C7B743DEF5AC}">
      <dsp:nvSpPr>
        <dsp:cNvPr id="0" name=""/>
        <dsp:cNvSpPr/>
      </dsp:nvSpPr>
      <dsp:spPr>
        <a:xfrm>
          <a:off x="2655988" y="324721"/>
          <a:ext cx="880870" cy="880870"/>
        </a:xfrm>
        <a:prstGeom prst="ellipse">
          <a:avLst/>
        </a:prstGeom>
        <a:solidFill>
          <a:srgbClr val="FFC000"/>
        </a:solidFill>
        <a:ln>
          <a:solidFill>
            <a:srgbClr val="FF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CSO</a:t>
          </a:r>
        </a:p>
      </dsp:txBody>
      <dsp:txXfrm>
        <a:off x="2784988" y="453721"/>
        <a:ext cx="622870" cy="62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A883-E548-4D71-98D8-7C4496D1DF51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2D05-871B-4CB6-8EB5-28AF7A57FE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298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127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93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A0D7-EA1B-4953-B0DC-CA28DACA1B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6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704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688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6493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170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475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985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6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EB0B4-C8C1-452F-B804-16FF9FA714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57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08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A2D05-871B-4CB6-8EB5-28AF7A57FE6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64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2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840000"/>
            <a:ext cx="12217400" cy="30180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0" y="3840000"/>
            <a:ext cx="12217400" cy="24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740702"/>
            <a:ext cx="11040533" cy="257386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1" y="3840001"/>
            <a:ext cx="10366177" cy="208495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10366176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81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2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840000"/>
            <a:ext cx="12217400" cy="30180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0" y="3840000"/>
            <a:ext cx="12217400" cy="24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2" y="3840001"/>
            <a:ext cx="10366177" cy="208495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10366176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6141"/>
          <a:stretch/>
        </p:blipFill>
        <p:spPr>
          <a:xfrm>
            <a:off x="575735" y="740702"/>
            <a:ext cx="4842285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5C92-2180-47CC-B26A-D84268B17E4C}" type="datetimeFigureOut">
              <a:rPr lang="en-US" smtClean="0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F3C1-ABB3-4850-B353-D538241A2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840000"/>
            <a:ext cx="12217400" cy="30180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3840000"/>
            <a:ext cx="12217400" cy="24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1" y="3840001"/>
            <a:ext cx="10366177" cy="208495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10366176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691" y="132756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8003" y="-21696"/>
            <a:ext cx="7873999" cy="6879696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759617" y="3299618"/>
            <a:ext cx="6879697" cy="237069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b="64656"/>
          <a:stretch/>
        </p:blipFill>
        <p:spPr>
          <a:xfrm>
            <a:off x="-50800" y="2244974"/>
            <a:ext cx="4097867" cy="1568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18002" y="-21696"/>
            <a:ext cx="7899399" cy="576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0" y="5738285"/>
            <a:ext cx="7920000" cy="1119716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2" y="3044957"/>
            <a:ext cx="8349951" cy="288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8349949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0933" y="-59267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8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3" y="-21696"/>
            <a:ext cx="7873999" cy="6879696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759617" y="3299618"/>
            <a:ext cx="6879697" cy="237069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1210735"/>
            <a:ext cx="4097867" cy="44365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18002" y="-21696"/>
            <a:ext cx="7899399" cy="576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0" y="5738285"/>
            <a:ext cx="7920000" cy="1119716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73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4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671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F4-8281-4B76-9B01-46EF221E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944CD-1DCE-41B7-B795-4BC595A6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D37D-6CAC-4F49-BD76-0DDFAA16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F700-C432-429D-9B21-9E441197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E0B0-49F6-4B48-A682-2488228C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6424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20CD-26F1-44C8-A405-B0A5908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437B-C7F9-41D8-9EE8-95DE8A58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9B34-B994-4C6F-909E-48186310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DEF8-FA08-4C23-B5C2-B2C8DDDE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8446-ECC4-4F20-ABF1-B89C77E0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450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3BD1-E884-4575-AA5C-A2E37BC8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9B85-7213-4A12-9723-9FD0FA25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8581-1C99-434F-9245-EB2921B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ED67-CF43-4B27-8A55-8A945E7C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BDE6-C135-430C-ADB4-C925094C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5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77801"/>
            <a:ext cx="11430000" cy="231986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2" y="3044957"/>
            <a:ext cx="8349951" cy="288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8349949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198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7E37-2991-45F6-97BE-F4CE07EB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5BCB-1118-442F-888D-684F508D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AD8F-0424-40D4-8824-38DA08FE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D5324-A2D2-4E99-8951-F73DDE8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4B88-B92C-4781-9D9F-64A9A827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A9A04-F9FB-4AEB-BA8B-83EB68D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478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0AC-B974-46AE-864E-1A9F32E8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2068-571D-4AEA-B1F8-767BD1B90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5E61-8577-4AE1-AE78-223D2D4B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E3CD2-E917-4569-AD9D-8A938A71B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D60CD-AC62-49F6-B590-1ECBF0190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78D1D-70D3-4E69-8D66-B5ACAB5F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80174-BD50-46AC-84A3-58062C7D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DCE6-0F82-480B-8FD3-695C295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682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6030-F7F1-48C9-8125-8316FA8C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80A51-0272-49F1-B1FF-1D872E5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9E5B-8C98-44DC-9FA1-6E0737B9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60282-9821-44A8-9140-5F50E08F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840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9AA27-B7E9-4273-9B04-4A08E6B6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C3416-A53A-4E28-ACE7-BAFC7B19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DCC3F-7920-44BB-8BFE-99593C87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2603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E88-E808-4C62-943F-7C690E26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56C0-01E9-43CD-A130-912DCAD8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2EBDC-682A-499F-86CB-16695E1A1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5C2AA-AB52-4715-A93E-E2C48C67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659B-8F3F-4CBA-A02E-90321C69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4E32-104E-4297-8D44-5EA5416E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5295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BBD5-99B7-4A0D-B5D4-495A2C40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D3178-34EA-4C5A-914E-8C04B565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0E900-7077-44D8-86DD-966FAEFD1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BD4F1-BA15-429B-BE0C-42408CB5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A6255-B376-4CEC-81A6-9BA8AFC0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0B35B-EB2D-470E-9687-4A9E516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3154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CB38-19D4-4590-AD5C-7941C380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EA512-98AD-43C8-A3D8-12B314F0B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7C9F-2AD1-4BEE-A59A-1CCEED2A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3B06-A441-4636-9DF5-ADF1E29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C155-9A26-4E1B-91ED-306DE1F6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946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9F09-CDD7-45DE-AC74-3909F41BC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6C8B3-8753-40D6-A71D-06EB2A8D2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A6B8-0BEF-49F9-A36B-28702A42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B77-B3EA-46CD-883C-148A9B4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3A83-FF17-4977-879A-05554F60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0915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840000"/>
            <a:ext cx="12217400" cy="30180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0" y="3840000"/>
            <a:ext cx="12217400" cy="24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1" y="3840001"/>
            <a:ext cx="10366177" cy="208495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10366176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91" y="132756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3" y="-21696"/>
            <a:ext cx="7873999" cy="6879696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759617" y="3299618"/>
            <a:ext cx="6879697" cy="237069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4656"/>
          <a:stretch/>
        </p:blipFill>
        <p:spPr>
          <a:xfrm>
            <a:off x="-50800" y="2244974"/>
            <a:ext cx="4097867" cy="1568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18002" y="-21696"/>
            <a:ext cx="7899399" cy="576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0" y="5738285"/>
            <a:ext cx="7920000" cy="1119716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4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85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2" y="3044957"/>
            <a:ext cx="8349951" cy="288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8"/>
            <a:ext cx="8349949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33" y="-59267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81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2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78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9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3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33" y="1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2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93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39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F4-8281-4B76-9B01-46EF221E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944CD-1DCE-41B7-B795-4BC595A6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D37D-6CAC-4F49-BD76-0DDFAA16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F700-C432-429D-9B21-9E441197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E0B0-49F6-4B48-A682-2488228C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2643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20CD-26F1-44C8-A405-B0A5908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437B-C7F9-41D8-9EE8-95DE8A58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9B34-B994-4C6F-909E-48186310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DEF8-FA08-4C23-B5C2-B2C8DDDE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8446-ECC4-4F20-ABF1-B89C77E0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656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3BD1-E884-4575-AA5C-A2E37BC8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9B85-7213-4A12-9723-9FD0FA25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8581-1C99-434F-9245-EB2921B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ED67-CF43-4B27-8A55-8A945E7C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BDE6-C135-430C-ADB4-C925094C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6351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7E37-2991-45F6-97BE-F4CE07EB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5BCB-1118-442F-888D-684F508D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AD8F-0424-40D4-8824-38DA08FE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D5324-A2D2-4E99-8951-F73DDE8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4B88-B92C-4781-9D9F-64A9A827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A9A04-F9FB-4AEB-BA8B-83EB68D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5521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0AC-B974-46AE-864E-1A9F32E8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2068-571D-4AEA-B1F8-767BD1B90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5E61-8577-4AE1-AE78-223D2D4B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E3CD2-E917-4569-AD9D-8A938A71B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D60CD-AC62-49F6-B590-1ECBF0190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78D1D-70D3-4E69-8D66-B5ACAB5F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80174-BD50-46AC-84A3-58062C7D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DCE6-0F82-480B-8FD3-695C295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5151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6030-F7F1-48C9-8125-8316FA8C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80A51-0272-49F1-B1FF-1D872E5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9E5B-8C98-44DC-9FA1-6E0737B9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60282-9821-44A8-9140-5F50E08F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2182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9AA27-B7E9-4273-9B04-4A08E6B6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C3416-A53A-4E28-ACE7-BAFC7B19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DCC3F-7920-44BB-8BFE-99593C87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0626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E88-E808-4C62-943F-7C690E26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56C0-01E9-43CD-A130-912DCAD8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2EBDC-682A-499F-86CB-16695E1A1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5C2AA-AB52-4715-A93E-E2C48C67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659B-8F3F-4CBA-A02E-90321C69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4E32-104E-4297-8D44-5EA5416E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38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BBD5-99B7-4A0D-B5D4-495A2C40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D3178-34EA-4C5A-914E-8C04B565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0E900-7077-44D8-86DD-966FAEFD1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BD4F1-BA15-429B-BE0C-42408CB5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A6255-B376-4CEC-81A6-9BA8AFC0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0B35B-EB2D-470E-9687-4A9E516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710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CB38-19D4-4590-AD5C-7941C380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EA512-98AD-43C8-A3D8-12B314F0B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7C9F-2AD1-4BEE-A59A-1CCEED2A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3B06-A441-4636-9DF5-ADF1E29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C155-9A26-4E1B-91ED-306DE1F6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54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34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9F09-CDD7-45DE-AC74-3909F41BC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6C8B3-8753-40D6-A71D-06EB2A8D2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A6B8-0BEF-49F9-A36B-28702A42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B77-B3EA-46CD-883C-148A9B4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3A83-FF17-4977-879A-05554F60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6251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None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5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840000"/>
            <a:ext cx="12217400" cy="30180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3840000"/>
            <a:ext cx="12217400" cy="24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0" y="3840000"/>
            <a:ext cx="10366177" cy="208495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7"/>
            <a:ext cx="10366176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784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691" y="132755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97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8002" y="-21696"/>
            <a:ext cx="7873999" cy="6879696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759617" y="3299618"/>
            <a:ext cx="6879697" cy="237069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b="64656"/>
          <a:stretch/>
        </p:blipFill>
        <p:spPr>
          <a:xfrm>
            <a:off x="-50800" y="2244973"/>
            <a:ext cx="4097867" cy="1568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18001" y="-21696"/>
            <a:ext cx="7899399" cy="576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0" y="5738285"/>
            <a:ext cx="7920000" cy="1119716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784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9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1" y="3044957"/>
            <a:ext cx="8349951" cy="288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5924957"/>
            <a:ext cx="8349949" cy="933043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784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2784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0933" y="-59267"/>
            <a:ext cx="5571067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5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9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6DB5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9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None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6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6DB5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None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19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0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88021" y="2528655"/>
            <a:ext cx="5294379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72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19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6DB5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6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5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1796820"/>
            <a:ext cx="6926560" cy="43204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733" y="0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6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2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6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979" y="1412776"/>
            <a:ext cx="4080000" cy="4944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311373"/>
            <a:ext cx="12192000" cy="237067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60868"/>
            <a:ext cx="3098800" cy="123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40" y="1796820"/>
            <a:ext cx="692656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55840" y="2528655"/>
            <a:ext cx="692656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55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1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7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BE5F5-3F13-4B3E-A08E-98CCCD79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D730-97DB-4FE6-B041-428DD0A1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E5E0-6FAE-450A-96B1-BCC25E0C4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EA75-2160-4DCC-AB2C-304D60F07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EB77-CF53-4885-8146-5310F55F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7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4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BE5F5-3F13-4B3E-A08E-98CCCD79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D730-97DB-4FE6-B041-428DD0A1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E5E0-6FAE-450A-96B1-BCC25E0C4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72B3-F178-4CBA-8DDE-3139AB25CD27}" type="datetimeFigureOut">
              <a:rPr lang="en-IE" smtClean="0"/>
              <a:t>29/08/2022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EA75-2160-4DCC-AB2C-304D60F07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EB77-CF53-4885-8146-5310F55F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0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.emf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872" y="4191476"/>
            <a:ext cx="7774633" cy="1563718"/>
          </a:xfrm>
        </p:spPr>
        <p:txBody>
          <a:bodyPr/>
          <a:lstStyle/>
          <a:p>
            <a:pPr algn="l"/>
            <a:r>
              <a:rPr lang="en-US" sz="3600" dirty="0"/>
              <a:t>Greenhouse Gas </a:t>
            </a:r>
            <a:br>
              <a:rPr lang="en-US" sz="3600" dirty="0"/>
            </a:br>
            <a:r>
              <a:rPr lang="en-US" sz="3600" dirty="0"/>
              <a:t>emission in the agriculture sector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Signpost Farm General Assembly 29</a:t>
            </a:r>
            <a:r>
              <a:rPr lang="en-US" baseline="30000" dirty="0"/>
              <a:t>th</a:t>
            </a:r>
            <a:r>
              <a:rPr lang="en-US" dirty="0"/>
              <a:t> August 2022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F0B29-3F12-4AD7-A9AC-92F2FE46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91" y="70944"/>
            <a:ext cx="2799790" cy="28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CEDB-6E22-4E7C-A789-94A02EF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33" y="293739"/>
            <a:ext cx="8229600" cy="1143000"/>
          </a:xfrm>
        </p:spPr>
        <p:txBody>
          <a:bodyPr/>
          <a:lstStyle/>
          <a:p>
            <a:r>
              <a:rPr lang="en-IE" dirty="0"/>
              <a:t>Inventory refinement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F9086E-1491-41FB-BD39-AC9EE1CFF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33" y="1723108"/>
            <a:ext cx="8839200" cy="46020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This a normal part of the inventory process as data and scientific knowledge develops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Ongoing need for updates and improvement as science and knowledge progresses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Refinement is dependent on national research and national activity data </a:t>
            </a:r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6DB5"/>
                </a:solidFill>
              </a:rPr>
              <a:t>Measurable; </a:t>
            </a:r>
            <a:r>
              <a:rPr lang="en-IE" dirty="0"/>
              <a:t>Reportable; Verifiable </a:t>
            </a:r>
            <a:endParaRPr lang="en-IE" dirty="0">
              <a:solidFill>
                <a:srgbClr val="006DB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Ongoing engagement with Teagasc, DAFM and other stakeholders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There is a clear approach for data inclusion in the inventory</a:t>
            </a:r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en-IE" dirty="0"/>
              <a:t>National reports e.g. through survey findings</a:t>
            </a:r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en-IE" dirty="0"/>
              <a:t>Peer reviewed scientific publications</a:t>
            </a:r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en-IE" dirty="0"/>
              <a:t>Must be representative of national circumstances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6DB5"/>
                </a:solidFill>
              </a:rPr>
              <a:t>Stands up to scrutiny in both EU Effort Sharing Decision and UNFCCC review/audit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067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EDCD-4126-4E3E-87C8-4E6F7921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Act Target &amp; Carbon Budgets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CB4FB2-3573-475B-A37E-4D92606DA9AE}"/>
              </a:ext>
            </a:extLst>
          </p:cNvPr>
          <p:cNvGraphicFramePr/>
          <p:nvPr/>
        </p:nvGraphicFramePr>
        <p:xfrm>
          <a:off x="7020695" y="1648037"/>
          <a:ext cx="4739935" cy="433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6989CC-C3D8-4CBF-844C-1A68C4B47F79}"/>
              </a:ext>
            </a:extLst>
          </p:cNvPr>
          <p:cNvGraphicFramePr/>
          <p:nvPr/>
        </p:nvGraphicFramePr>
        <p:xfrm>
          <a:off x="609600" y="1648037"/>
          <a:ext cx="5774432" cy="437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140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F69D-A38D-46F9-985B-B985886A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Sectoral Ceilings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1E242CAE-9674-4B62-A69B-110D48C961C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3" y="1728439"/>
            <a:ext cx="6166624" cy="4388199"/>
          </a:xfrm>
        </p:spPr>
      </p:pic>
    </p:spTree>
    <p:extLst>
      <p:ext uri="{BB962C8B-B14F-4D97-AF65-F5344CB8AC3E}">
        <p14:creationId xmlns:p14="http://schemas.microsoft.com/office/powerpoint/2010/main" val="321488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CEDB-6E22-4E7C-A789-94A02EF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2" y="314520"/>
            <a:ext cx="8033657" cy="1143000"/>
          </a:xfrm>
        </p:spPr>
        <p:txBody>
          <a:bodyPr/>
          <a:lstStyle/>
          <a:p>
            <a:r>
              <a:rPr lang="en-IE" dirty="0"/>
              <a:t>Projections &amp; Policies &amp; Measures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F9086E-1491-41FB-BD39-AC9EE1CFF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2" y="1764673"/>
            <a:ext cx="9396845" cy="460200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1600">
                <a:solidFill>
                  <a:srgbClr val="0070C0"/>
                </a:solidFill>
              </a:rPr>
              <a:t>Projections follow national inventory approach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IE">
                <a:solidFill>
                  <a:srgbClr val="0070C0"/>
                </a:solidFill>
              </a:rPr>
              <a:t>Forward looking inventory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IE">
                <a:solidFill>
                  <a:srgbClr val="0070C0"/>
                </a:solidFill>
              </a:rPr>
              <a:t>Emissions estimated at the same level of disaggregation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1600">
                <a:solidFill>
                  <a:srgbClr val="0070C0"/>
                </a:solidFill>
              </a:rPr>
              <a:t>FAPRI – Ireland model – future activity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1600">
                <a:solidFill>
                  <a:srgbClr val="0070C0"/>
                </a:solidFill>
              </a:rPr>
              <a:t>Two scenarios – With Existing Measures and With Additional Measures</a:t>
            </a:r>
            <a:endParaRPr lang="en-US" sz="160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0070C0"/>
                </a:solidFill>
              </a:rPr>
              <a:t>A reduction in emissions will require implementation of measures as outlined in the MACC/AgClimatise/CAP’21</a:t>
            </a:r>
            <a:endParaRPr lang="en-I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55C85-3EF1-49E4-B265-B65C5616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5" y="1974274"/>
            <a:ext cx="2822531" cy="2692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DFF9C-3412-4299-BE39-81ACE7F10E4F}"/>
              </a:ext>
            </a:extLst>
          </p:cNvPr>
          <p:cNvSpPr txBox="1"/>
          <p:nvPr/>
        </p:nvSpPr>
        <p:spPr>
          <a:xfrm>
            <a:off x="9334749" y="4667017"/>
            <a:ext cx="247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/>
              <a:t>Published June 2021 </a:t>
            </a:r>
          </a:p>
          <a:p>
            <a:r>
              <a:rPr lang="en-IE" sz="1600"/>
              <a:t>Based on 2019 Climate action plan 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39175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CEDB-6E22-4E7C-A789-94A02EF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11" y="169201"/>
            <a:ext cx="8033657" cy="1143000"/>
          </a:xfrm>
        </p:spPr>
        <p:txBody>
          <a:bodyPr/>
          <a:lstStyle/>
          <a:p>
            <a:r>
              <a:rPr lang="en-IE" dirty="0"/>
              <a:t>Projections Data- agriculture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F9086E-1491-41FB-BD39-AC9EE1CFF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11" y="1525682"/>
            <a:ext cx="10515967" cy="460200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dirty="0"/>
              <a:t>Sector contributes 37.5% of total GHG in 2021- this is projected to rise to 43.4% by 2030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dirty="0"/>
              <a:t>In the WAM scenario emissions are projected to decrease to approximately 17.8 Mt CO2 </a:t>
            </a:r>
            <a:r>
              <a:rPr lang="en-IE" dirty="0" err="1"/>
              <a:t>eq</a:t>
            </a:r>
            <a:r>
              <a:rPr lang="en-IE" dirty="0"/>
              <a:t> by 2030 which is a 20.3% reduction over the period 2020-2030.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dirty="0"/>
              <a:t>Assumes Implementation of the CAP 2021, and includes measures like: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nitrogen use efficiency;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use of protected urea products;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improved animal health;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extended grazing;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reducing crude protein in pigs;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low emission slurry spreading; and 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IE" dirty="0"/>
              <a:t>inclusion of clover in pasture swards </a:t>
            </a:r>
          </a:p>
        </p:txBody>
      </p:sp>
    </p:spTree>
    <p:extLst>
      <p:ext uri="{BB962C8B-B14F-4D97-AF65-F5344CB8AC3E}">
        <p14:creationId xmlns:p14="http://schemas.microsoft.com/office/powerpoint/2010/main" val="280392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1852-D972-43B4-9A33-4194EADC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F0A9-B477-4FA0-8306-361ADBE454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713692"/>
            <a:ext cx="8229600" cy="4320480"/>
          </a:xfrm>
        </p:spPr>
        <p:txBody>
          <a:bodyPr/>
          <a:lstStyle/>
          <a:p>
            <a:r>
              <a:rPr lang="en-IE" sz="2000" dirty="0"/>
              <a:t>Evidence is clear- need for deep emissions reductions across all sectors</a:t>
            </a:r>
          </a:p>
          <a:p>
            <a:r>
              <a:rPr lang="en-IE" sz="2000" dirty="0"/>
              <a:t>Ireland cannot reach its climate ambitions without the agricultural sector delivering its contribution</a:t>
            </a:r>
          </a:p>
          <a:p>
            <a:r>
              <a:rPr lang="en-IE" sz="2000" dirty="0"/>
              <a:t>There are significant co-benefits to be derived from tackling GHG reductions in agriculture- in particular water quality </a:t>
            </a:r>
          </a:p>
          <a:p>
            <a:r>
              <a:rPr lang="en-IE" sz="2000" dirty="0"/>
              <a:t>Programmes like Signpost Farms c</a:t>
            </a:r>
            <a:r>
              <a:rPr lang="en-US" sz="2000" dirty="0" err="1"/>
              <a:t>ontribute</a:t>
            </a:r>
            <a:r>
              <a:rPr lang="en-US" sz="2000" dirty="0"/>
              <a:t> to the agricultural sector efforts to reduce agricultural emissions in line with national policy objectives</a:t>
            </a:r>
          </a:p>
          <a:p>
            <a:r>
              <a:rPr lang="en-US" sz="2000" dirty="0"/>
              <a:t>Time now to implement the policies that we know can deliver GHG reductions</a:t>
            </a:r>
            <a:endParaRPr lang="en-IE" sz="2000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781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E9E2-C61F-494E-9AA9-D3CBE8775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94DA-D7C0-4103-8CA4-A530E60AD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91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57" y="228600"/>
            <a:ext cx="8766997" cy="1143000"/>
          </a:xfrm>
        </p:spPr>
        <p:txBody>
          <a:bodyPr/>
          <a:lstStyle/>
          <a:p>
            <a:r>
              <a:rPr lang="en-GB" dirty="0"/>
              <a:t>Role of EPA Emissions </a:t>
            </a:r>
            <a:r>
              <a:rPr lang="en-GB" sz="2800" dirty="0"/>
              <a:t>Inventories</a:t>
            </a:r>
            <a:r>
              <a:rPr lang="en-GB" dirty="0"/>
              <a:t> and Projections</a:t>
            </a:r>
            <a:br>
              <a:rPr lang="en-IE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7557" y="1743363"/>
            <a:ext cx="11534443" cy="44600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1"/>
                </a:solidFill>
              </a:rPr>
              <a:t>EPA compiles National Inventories and Projections of Ireland’s Greenhouse Gas </a:t>
            </a:r>
          </a:p>
          <a:p>
            <a:pPr marL="6457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International: Reporting to EU and United Nations Framework Convention on Climate Change </a:t>
            </a:r>
          </a:p>
          <a:p>
            <a:pPr marL="645750" lvl="1" indent="-285750">
              <a:buFont typeface="Wingdings" panose="05000000000000000000" pitchFamily="2" charset="2"/>
              <a:buChar char="§"/>
              <a:defRPr/>
            </a:pPr>
            <a:r>
              <a:rPr lang="en-IE" dirty="0">
                <a:solidFill>
                  <a:schemeClr val="accent1"/>
                </a:solidFill>
              </a:rPr>
              <a:t>National: Climate Action and Low Carbon Development (Amendment) Act 2021; </a:t>
            </a:r>
            <a:r>
              <a:rPr lang="en-US" dirty="0">
                <a:solidFill>
                  <a:schemeClr val="accent1"/>
                </a:solidFill>
              </a:rPr>
              <a:t>Carbon Budgets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1"/>
                </a:solidFill>
              </a:rPr>
              <a:t>Reportable GHG </a:t>
            </a:r>
          </a:p>
          <a:p>
            <a:pPr marL="1005750" lvl="2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Carbon Dioxide</a:t>
            </a:r>
          </a:p>
          <a:p>
            <a:pPr marL="1005750" lvl="2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Methane</a:t>
            </a:r>
          </a:p>
          <a:p>
            <a:pPr marL="1005750" lvl="2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Nitrous Oxide</a:t>
            </a:r>
          </a:p>
          <a:p>
            <a:pPr marL="1005750" lvl="2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F-Gases HFCs, PFCs, SF6   NF3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/>
                </a:solidFill>
              </a:rPr>
              <a:t>Reported sector and by Gas</a:t>
            </a:r>
          </a:p>
        </p:txBody>
      </p:sp>
    </p:spTree>
    <p:extLst>
      <p:ext uri="{BB962C8B-B14F-4D97-AF65-F5344CB8AC3E}">
        <p14:creationId xmlns:p14="http://schemas.microsoft.com/office/powerpoint/2010/main" val="209464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CC5E7B-F08F-46C6-8ED6-076FCC12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Sectoral Share of GHG emissions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976155-5E2D-410B-A6F7-C9B851F88C7C}"/>
              </a:ext>
            </a:extLst>
          </p:cNvPr>
          <p:cNvGraphicFramePr>
            <a:graphicFrameLocks/>
          </p:cNvGraphicFramePr>
          <p:nvPr/>
        </p:nvGraphicFramePr>
        <p:xfrm>
          <a:off x="143339" y="1423018"/>
          <a:ext cx="2784309" cy="479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704A113-B7FB-42CD-87FF-A1B1FB3CFF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1671863"/>
            <a:ext cx="1632181" cy="38693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C13357-182A-464E-B9B0-5DEE98F3F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294" y="1423018"/>
            <a:ext cx="5711601" cy="48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1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B5231-035A-4288-9490-FAA5FD7A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59123" y="2660914"/>
            <a:ext cx="2791007" cy="2791007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D3142-E3D3-40C6-9C4A-24E00FBC77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8563" y="3966898"/>
            <a:ext cx="2699085" cy="2699085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25AD32-AEC0-435B-9D17-DB8C949CC189}"/>
              </a:ext>
            </a:extLst>
          </p:cNvPr>
          <p:cNvSpPr txBox="1"/>
          <p:nvPr/>
        </p:nvSpPr>
        <p:spPr>
          <a:xfrm>
            <a:off x="4218311" y="5626893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E" sz="2400" dirty="0">
                <a:solidFill>
                  <a:prstClr val="white"/>
                </a:solidFill>
                <a:latin typeface="Calibri" panose="020F0502020204030204"/>
              </a:rPr>
              <a:t>Transport emissions rebound with 6.1% increase following partial lifting of COVID restrictions. Agriculture emissions increase by 3%.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839FE-6E4D-47CB-9FDA-CFFA12BC20BA}"/>
              </a:ext>
            </a:extLst>
          </p:cNvPr>
          <p:cNvSpPr txBox="1"/>
          <p:nvPr/>
        </p:nvSpPr>
        <p:spPr>
          <a:xfrm>
            <a:off x="4231858" y="355820"/>
            <a:ext cx="76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Increase in total emissions of 4.7% </a:t>
            </a:r>
          </a:p>
          <a:p>
            <a:pPr defTabSz="914377"/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compared to the 2020 levels, 1.1% above the </a:t>
            </a:r>
          </a:p>
          <a:p>
            <a:pPr defTabSz="914377"/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(pre COVID restrictions) 2019 level. Increased </a:t>
            </a:r>
          </a:p>
          <a:p>
            <a:pPr defTabSz="914377"/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Agriculture, Transport, Energy Industries emissions</a:t>
            </a:r>
            <a:endParaRPr lang="en-IE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532D8-76D1-4DA0-9EE7-55BEA9C0027A}"/>
              </a:ext>
            </a:extLst>
          </p:cNvPr>
          <p:cNvSpPr txBox="1"/>
          <p:nvPr/>
        </p:nvSpPr>
        <p:spPr>
          <a:xfrm>
            <a:off x="6819965" y="299747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More Coal and less Wind means more emissions from electricity generation. Tripling of Coal &amp; Oil use in 2021 Vs 2020. </a:t>
            </a:r>
            <a:endParaRPr lang="en-IE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67D7F-E56F-42C1-B355-FF58E7B8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6298" y="111617"/>
            <a:ext cx="3018660" cy="3018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9D877-D45E-44D2-95F9-B4476FE035B3}"/>
              </a:ext>
            </a:extLst>
          </p:cNvPr>
          <p:cNvPicPr/>
          <p:nvPr/>
        </p:nvPicPr>
        <p:blipFill rotWithShape="1">
          <a:blip r:embed="rId6"/>
          <a:srcRect l="82738" t="6274" r="3719" b="78188"/>
          <a:stretch/>
        </p:blipFill>
        <p:spPr bwMode="auto">
          <a:xfrm>
            <a:off x="10416480" y="197714"/>
            <a:ext cx="1678933" cy="1290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325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EEB9-782A-43CD-851B-0BBE5C90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Greenhouse Gas Emissions in Agriculture- 2021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1943C-AA9E-4C90-A1E2-B61B91FF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904"/>
            <a:ext cx="10972800" cy="4427395"/>
          </a:xfrm>
        </p:spPr>
        <p:txBody>
          <a:bodyPr/>
          <a:lstStyle/>
          <a:p>
            <a:endParaRPr lang="en-IE" dirty="0"/>
          </a:p>
          <a:p>
            <a:r>
              <a:rPr lang="en-IE" dirty="0"/>
              <a:t>		</a:t>
            </a:r>
            <a:r>
              <a:rPr lang="en-IE" dirty="0">
                <a:solidFill>
                  <a:schemeClr val="accent1"/>
                </a:solidFill>
              </a:rPr>
              <a:t>2021 – 23.1 Mt CO</a:t>
            </a:r>
            <a:r>
              <a:rPr lang="en-IE" baseline="-25000" dirty="0">
                <a:solidFill>
                  <a:schemeClr val="accent1"/>
                </a:solidFill>
              </a:rPr>
              <a:t>2</a:t>
            </a:r>
            <a:r>
              <a:rPr lang="en-IE" dirty="0">
                <a:solidFill>
                  <a:schemeClr val="accent1"/>
                </a:solidFill>
              </a:rPr>
              <a:t> eq</a:t>
            </a:r>
            <a:endParaRPr lang="en-IE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sz="1200" dirty="0">
              <a:solidFill>
                <a:schemeClr val="accent1"/>
              </a:solidFill>
            </a:endParaRPr>
          </a:p>
          <a:p>
            <a:r>
              <a:rPr lang="en-IE" sz="1200" dirty="0">
                <a:solidFill>
                  <a:schemeClr val="accent1"/>
                </a:solidFill>
              </a:rPr>
              <a:t>Source EPA July 2021</a:t>
            </a: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endParaRPr lang="en-I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C70707-37CF-4848-82E9-579E2360E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15466"/>
              </p:ext>
            </p:extLst>
          </p:nvPr>
        </p:nvGraphicFramePr>
        <p:xfrm>
          <a:off x="4792132" y="2408129"/>
          <a:ext cx="6509657" cy="361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FFB305-5379-4DD6-B992-4ED502601A92}"/>
              </a:ext>
            </a:extLst>
          </p:cNvPr>
          <p:cNvSpPr txBox="1"/>
          <p:nvPr/>
        </p:nvSpPr>
        <p:spPr>
          <a:xfrm>
            <a:off x="7010400" y="186435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Agriculture GHG emissions by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E14CA-6692-47EA-B051-C95C48B45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2489736"/>
            <a:ext cx="2787805" cy="33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40" y="601026"/>
            <a:ext cx="8229600" cy="1143000"/>
          </a:xfrm>
        </p:spPr>
        <p:txBody>
          <a:bodyPr/>
          <a:lstStyle/>
          <a:p>
            <a:r>
              <a:rPr lang="en-IE" sz="2800" dirty="0"/>
              <a:t>Agriculture</a:t>
            </a:r>
            <a:br>
              <a:rPr lang="en-IE" sz="2800" dirty="0"/>
            </a:br>
            <a:r>
              <a:rPr lang="en-GB" sz="2800" dirty="0"/>
              <a:t>Greenhouse Gas Emissions 2021 </a:t>
            </a:r>
            <a:br>
              <a:rPr lang="en-IE" sz="2800" b="1" dirty="0"/>
            </a:br>
            <a:br>
              <a:rPr lang="en-IE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40940" y="1744026"/>
            <a:ext cx="9238242" cy="4148775"/>
          </a:xfrm>
        </p:spPr>
        <p:txBody>
          <a:bodyPr/>
          <a:lstStyle/>
          <a:p>
            <a:pPr lvl="0"/>
            <a:r>
              <a:rPr lang="en-IE" dirty="0"/>
              <a:t>Agriculture emissions up 3% in 2021 </a:t>
            </a:r>
          </a:p>
          <a:p>
            <a:pPr lvl="1"/>
            <a:r>
              <a:rPr lang="en-IE" dirty="0"/>
              <a:t>Nitrogen fertiliser inputs were higher in 2021, up 5.2%, and CO</a:t>
            </a:r>
            <a:r>
              <a:rPr lang="en-IE" baseline="-25000" dirty="0"/>
              <a:t>2</a:t>
            </a:r>
            <a:r>
              <a:rPr lang="en-IE" dirty="0"/>
              <a:t> emissions from liming were both up 49.5%.  </a:t>
            </a:r>
          </a:p>
          <a:p>
            <a:pPr lvl="1"/>
            <a:r>
              <a:rPr lang="en-IE" dirty="0"/>
              <a:t>Increases in livestock numbers. </a:t>
            </a:r>
          </a:p>
          <a:p>
            <a:pPr lvl="2"/>
            <a:r>
              <a:rPr lang="en-IE" dirty="0"/>
              <a:t>Dairy herd continued to increase, for the 10</a:t>
            </a:r>
            <a:r>
              <a:rPr lang="en-IE" baseline="30000" dirty="0"/>
              <a:t>th</a:t>
            </a:r>
            <a:r>
              <a:rPr lang="en-IE" dirty="0"/>
              <a:t> consecutive year, (+2.8% in 2021) with a 5.5% increase in total national milk production. </a:t>
            </a:r>
          </a:p>
          <a:p>
            <a:pPr lvl="2"/>
            <a:r>
              <a:rPr lang="en-IE" dirty="0"/>
              <a:t>Other cattle numbers also increased in 2021 by 0.3%</a:t>
            </a:r>
          </a:p>
          <a:p>
            <a:pPr lvl="2"/>
            <a:r>
              <a:rPr lang="en-IE" dirty="0"/>
              <a:t>Sheep and pigs also increased (0.3% and 4.5% respectively)</a:t>
            </a:r>
          </a:p>
          <a:p>
            <a:pPr lvl="1"/>
            <a:r>
              <a:rPr lang="en-IE" dirty="0"/>
              <a:t>Latest CSO data suggests 2.8% increase in dairy cows in 2021 and a 5.5% increase in milk production</a:t>
            </a:r>
          </a:p>
          <a:p>
            <a:pPr lvl="1"/>
            <a:r>
              <a:rPr lang="en-IE" dirty="0"/>
              <a:t>Fertiliser N increased by 5.2% in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8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0" y="228600"/>
            <a:ext cx="45720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National Emission Inventory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3886200" y="685800"/>
            <a:ext cx="1524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95600" y="1295400"/>
            <a:ext cx="1905000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Livestock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6705600" y="685800"/>
            <a:ext cx="914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032626" y="1295400"/>
            <a:ext cx="2735783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N fertiliser &amp; Lime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590800" y="1676400"/>
            <a:ext cx="685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752600" y="2133600"/>
            <a:ext cx="914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Cattle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819400" y="2133600"/>
            <a:ext cx="914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Sheep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810000" y="2133600"/>
            <a:ext cx="914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Pigs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876800" y="2133600"/>
            <a:ext cx="10668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Poultry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3505200" y="1676400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038600" y="167640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572000" y="16764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22098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2766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2672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54864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209800" y="28194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733800" y="2819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1981200" y="3124200"/>
            <a:ext cx="670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8766464" y="2286000"/>
            <a:ext cx="1295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 err="1">
                <a:latin typeface="Times New Roman" pitchFamily="18" charset="0"/>
              </a:rPr>
              <a:t>Fert</a:t>
            </a:r>
            <a:r>
              <a:rPr lang="en-IE" sz="2400" b="1" dirty="0">
                <a:latin typeface="Times New Roman" pitchFamily="18" charset="0"/>
              </a:rPr>
              <a:t> type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8305800" y="1752600"/>
            <a:ext cx="460664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981200" y="3124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1752601" y="3505200"/>
            <a:ext cx="1319213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Grazing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4038600" y="3505200"/>
            <a:ext cx="12192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Housed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7032626" y="3505200"/>
            <a:ext cx="2921027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Manure Management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4572000" y="3124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8686800" y="3124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3657600" y="39624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2279650" y="4267200"/>
            <a:ext cx="1835150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Housing type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4495800" y="4267200"/>
            <a:ext cx="1371600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Duration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4648200" y="39624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>
            <a:off x="6096000" y="3962400"/>
            <a:ext cx="1447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5029200" y="4876800"/>
            <a:ext cx="2057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Storage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7772400" y="4724400"/>
            <a:ext cx="22860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Land application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flipH="1">
            <a:off x="8686800" y="39624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H="1">
            <a:off x="7848600" y="5181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6738942" y="5562600"/>
            <a:ext cx="1719258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Manure type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9157855" y="51816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8991600" y="5510645"/>
            <a:ext cx="1676400" cy="6858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Application</a:t>
            </a:r>
          </a:p>
          <a:p>
            <a:pPr algn="ctr"/>
            <a:r>
              <a:rPr lang="en-IE" sz="2400" b="1" dirty="0">
                <a:latin typeface="Times New Roman" pitchFamily="18" charset="0"/>
              </a:rPr>
              <a:t> method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flipH="1">
            <a:off x="2743200" y="5334000"/>
            <a:ext cx="2514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1828800" y="5943600"/>
            <a:ext cx="1695432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Manure type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flipH="1">
            <a:off x="4267200" y="5334000"/>
            <a:ext cx="1219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3810000" y="5867400"/>
            <a:ext cx="1600200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Store type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5943600" y="5334000"/>
            <a:ext cx="228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5562600" y="6172200"/>
            <a:ext cx="1600200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>
                <a:latin typeface="Times New Roman" pitchFamily="18" charset="0"/>
              </a:rPr>
              <a:t>Duration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4810991" y="1645227"/>
            <a:ext cx="1551709" cy="55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6172200" y="2133600"/>
            <a:ext cx="2057400" cy="4572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Other livestock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54" name="Line 42"/>
          <p:cNvSpPr>
            <a:spLocks noChangeShapeType="1"/>
          </p:cNvSpPr>
          <p:nvPr/>
        </p:nvSpPr>
        <p:spPr bwMode="auto">
          <a:xfrm flipH="1">
            <a:off x="8648700" y="5205845"/>
            <a:ext cx="190500" cy="11187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7906835" y="6324599"/>
            <a:ext cx="1719258" cy="381000"/>
          </a:xfrm>
          <a:prstGeom prst="rect">
            <a:avLst/>
          </a:prstGeom>
          <a:solidFill>
            <a:srgbClr val="808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400" b="1" dirty="0">
                <a:latin typeface="Times New Roman" pitchFamily="18" charset="0"/>
              </a:rPr>
              <a:t>Timing</a:t>
            </a:r>
            <a:endParaRPr lang="en-GB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compilation: Data sources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42AB94-2956-46F6-AE26-D3AE4253A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844910"/>
              </p:ext>
            </p:extLst>
          </p:nvPr>
        </p:nvGraphicFramePr>
        <p:xfrm>
          <a:off x="2041670" y="1417639"/>
          <a:ext cx="8390803" cy="486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1E86740-1D1D-4336-8E90-1CF4D945BEC0}"/>
              </a:ext>
            </a:extLst>
          </p:cNvPr>
          <p:cNvSpPr/>
          <p:nvPr/>
        </p:nvSpPr>
        <p:spPr>
          <a:xfrm>
            <a:off x="5992091" y="2171700"/>
            <a:ext cx="1246909" cy="1049481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F60919-4562-45E6-B10E-1A5FBE894E2B}"/>
              </a:ext>
            </a:extLst>
          </p:cNvPr>
          <p:cNvSpPr/>
          <p:nvPr/>
        </p:nvSpPr>
        <p:spPr>
          <a:xfrm>
            <a:off x="4029147" y="2383994"/>
            <a:ext cx="1246909" cy="1049481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EC6C2-F991-4862-A45D-8D168050E183}"/>
              </a:ext>
            </a:extLst>
          </p:cNvPr>
          <p:cNvSpPr/>
          <p:nvPr/>
        </p:nvSpPr>
        <p:spPr>
          <a:xfrm>
            <a:off x="3678382" y="3952009"/>
            <a:ext cx="1246909" cy="1049481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2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EA57E5-3AC6-4CBD-AC63-E9650803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55D90B-789B-4C8A-86B8-50BD0DCE6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47531-9A9C-4F55-850B-084462C89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37201-E614-47DB-8AF1-04A02599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D2A43F-9A29-4AF2-AB10-59B2CF673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3D6E6-3027-41A1-ADC2-F0D1B153E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3E385-8F8F-494F-8ECD-CD30392A1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7AB12-1555-40C0-BE0D-2F149920C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92795-3B88-4EC3-A262-F74FF360E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EA40F-E310-47E8-BE8B-0D31B7E0F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EFFBE2-9891-4CC4-A0F5-B91D2C606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26B252-52BE-47EF-8AE8-1C1509091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A79F75-6BC9-4D49-A655-FCFECA70E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D88C6-1B21-4818-8448-967C06DFC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66A9C-F318-4F50-A851-52DF4EEBF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C8EE3F-F08F-4CF3-8076-9D866C6FA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66C52-E497-43C1-88EC-D7D3BEFA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2070E1-2B25-4B28-921C-A9CC527A2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DDC4DC-A77E-432E-A885-0A6027FD9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029DE-80B3-4D96-B703-853A036A4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D3900-705D-4B50-9836-3E40C835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37C67-B4CE-4C22-B49D-61632ED0B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2C115F-F855-4DFD-89F8-C7B743DEF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8BEA-C538-4286-A17B-927B7821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6522"/>
            <a:ext cx="9901647" cy="4699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6DB5"/>
                </a:solidFill>
              </a:rPr>
              <a:t>Emissions = Activity data * Emission Factor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6DB5"/>
                </a:solidFill>
              </a:rPr>
              <a:t>Based on internationally agreed guidelines – Intergovernmental Panel on Climate Change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6DB5"/>
                </a:solidFill>
              </a:rPr>
              <a:t>Follow the principles of TACCC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Transparent: clearly explained methods and assumptions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Accurate: measure of exactness – neither over or under estimated as far as that can be ascertained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Consistent: Internally consistent across the time series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Comparable: between counties, follow compilation &amp; reporting guidelines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Complete: cover all emissions that take place in Ireland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IE" sz="1600" dirty="0">
                <a:solidFill>
                  <a:srgbClr val="006DB5"/>
                </a:solidFill>
              </a:rPr>
              <a:t>Reviewed/audited annually – UNFCCC and ESD</a:t>
            </a:r>
            <a:endParaRPr lang="en-US" sz="1600" dirty="0">
              <a:solidFill>
                <a:srgbClr val="006DB5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6DB5"/>
                </a:solidFill>
              </a:rPr>
              <a:t>Latest published data 2021; Final data submitted to UN 16 months after the year end. Provisional 2021 data    published July 2022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6DB5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8930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PA-PPT-E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0447567ECD0479FB6EA4F3D54EEC4" ma:contentTypeVersion="13" ma:contentTypeDescription="Create a new document." ma:contentTypeScope="" ma:versionID="3327e7a0848b5da1283f2c239ff12f2f">
  <xsd:schema xmlns:xsd="http://www.w3.org/2001/XMLSchema" xmlns:xs="http://www.w3.org/2001/XMLSchema" xmlns:p="http://schemas.microsoft.com/office/2006/metadata/properties" xmlns:ns3="c83bad44-4d4c-41bd-ac1c-dba79a4c9e4e" xmlns:ns4="b1db63fa-ecb9-48c1-96bb-16e61dd9c696" targetNamespace="http://schemas.microsoft.com/office/2006/metadata/properties" ma:root="true" ma:fieldsID="1d568df7eee735bce7b51283f6c836bb" ns3:_="" ns4:_="">
    <xsd:import namespace="c83bad44-4d4c-41bd-ac1c-dba79a4c9e4e"/>
    <xsd:import namespace="b1db63fa-ecb9-48c1-96bb-16e61dd9c6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ad44-4d4c-41bd-ac1c-dba79a4c9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b63fa-ecb9-48c1-96bb-16e61dd9c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B64C4-C60B-4A13-A1F7-AA7B3B862556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b1db63fa-ecb9-48c1-96bb-16e61dd9c696"/>
    <ds:schemaRef ds:uri="c83bad44-4d4c-41bd-ac1c-dba79a4c9e4e"/>
  </ds:schemaRefs>
</ds:datastoreItem>
</file>

<file path=customXml/itemProps2.xml><?xml version="1.0" encoding="utf-8"?>
<ds:datastoreItem xmlns:ds="http://schemas.openxmlformats.org/officeDocument/2006/customXml" ds:itemID="{A4F405B9-D3D2-4785-87A6-0683DF3C9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bad44-4d4c-41bd-ac1c-dba79a4c9e4e"/>
    <ds:schemaRef ds:uri="b1db63fa-ecb9-48c1-96bb-16e61dd9c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79911-1099-4A75-ACC8-F0FB5FCD5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EPA-Provisional_GHG_Inventory_1990-2019_short</Template>
  <TotalTime>2894</TotalTime>
  <Words>834</Words>
  <Application>Microsoft Office PowerPoint</Application>
  <PresentationFormat>Widescreen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Wingdings</vt:lpstr>
      <vt:lpstr>1_Office Theme</vt:lpstr>
      <vt:lpstr>Office Theme</vt:lpstr>
      <vt:lpstr>2_Office Theme</vt:lpstr>
      <vt:lpstr>EPA-PPT-EPA</vt:lpstr>
      <vt:lpstr>3_Office Theme</vt:lpstr>
      <vt:lpstr>4_Office Theme</vt:lpstr>
      <vt:lpstr>Greenhouse Gas  emission in the agriculture sector</vt:lpstr>
      <vt:lpstr>Role of EPA Emissions Inventories and Projections </vt:lpstr>
      <vt:lpstr>Sectoral Share of GHG emissions</vt:lpstr>
      <vt:lpstr>PowerPoint Presentation</vt:lpstr>
      <vt:lpstr>Greenhouse Gas Emissions in Agriculture- 2021</vt:lpstr>
      <vt:lpstr>Agriculture Greenhouse Gas Emissions 2021   </vt:lpstr>
      <vt:lpstr>PowerPoint Presentation</vt:lpstr>
      <vt:lpstr>Inventory compilation: Data sources</vt:lpstr>
      <vt:lpstr>Inventory compilation</vt:lpstr>
      <vt:lpstr>Inventory refinement</vt:lpstr>
      <vt:lpstr>Climate Act Target &amp; Carbon Budgets</vt:lpstr>
      <vt:lpstr>Sectoral Ceilings</vt:lpstr>
      <vt:lpstr>Projections &amp; Policies &amp; Measures</vt:lpstr>
      <vt:lpstr>Projections Data- agriculture </vt:lpstr>
      <vt:lpstr>Conclusion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Hyde</dc:creator>
  <cp:lastModifiedBy>Sharon Finegan</cp:lastModifiedBy>
  <cp:revision>162</cp:revision>
  <cp:lastPrinted>2022-08-29T11:24:46Z</cp:lastPrinted>
  <dcterms:created xsi:type="dcterms:W3CDTF">2022-02-14T10:47:54Z</dcterms:created>
  <dcterms:modified xsi:type="dcterms:W3CDTF">2022-08-29T11:53:39Z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0x0101008EC0447567ECD0479FB6EA4F3D54EEC4</vt:lpwstr>
  </property>
</Properties>
</file>